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1.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96" r:id="rId2"/>
    <p:sldMasterId id="2147483735" r:id="rId3"/>
    <p:sldMasterId id="2147483747" r:id="rId4"/>
    <p:sldMasterId id="2147483760" r:id="rId5"/>
  </p:sldMasterIdLst>
  <p:notesMasterIdLst>
    <p:notesMasterId r:id="rId32"/>
  </p:notesMasterIdLst>
  <p:handoutMasterIdLst>
    <p:handoutMasterId r:id="rId33"/>
  </p:handoutMasterIdLst>
  <p:sldIdLst>
    <p:sldId id="1462" r:id="rId6"/>
    <p:sldId id="1554" r:id="rId7"/>
    <p:sldId id="772" r:id="rId8"/>
    <p:sldId id="1478" r:id="rId9"/>
    <p:sldId id="1510" r:id="rId10"/>
    <p:sldId id="1378" r:id="rId11"/>
    <p:sldId id="1538" r:id="rId12"/>
    <p:sldId id="1150" r:id="rId13"/>
    <p:sldId id="1553" r:id="rId14"/>
    <p:sldId id="1550" r:id="rId15"/>
    <p:sldId id="1419" r:id="rId16"/>
    <p:sldId id="1316" r:id="rId17"/>
    <p:sldId id="257" r:id="rId18"/>
    <p:sldId id="262" r:id="rId19"/>
    <p:sldId id="1544" r:id="rId20"/>
    <p:sldId id="1505" r:id="rId21"/>
    <p:sldId id="268" r:id="rId22"/>
    <p:sldId id="264" r:id="rId23"/>
    <p:sldId id="1383" r:id="rId24"/>
    <p:sldId id="1555" r:id="rId25"/>
    <p:sldId id="1549" r:id="rId26"/>
    <p:sldId id="1541" r:id="rId27"/>
    <p:sldId id="292" r:id="rId28"/>
    <p:sldId id="1542" r:id="rId29"/>
    <p:sldId id="1540" r:id="rId30"/>
    <p:sldId id="1543" r:id="rId31"/>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CC"/>
    <a:srgbClr val="4472C4"/>
    <a:srgbClr val="81DEFF"/>
    <a:srgbClr val="3A3A3A"/>
    <a:srgbClr val="3D3D3D"/>
    <a:srgbClr val="494949"/>
    <a:srgbClr val="3F3F3F"/>
    <a:srgbClr val="323232"/>
    <a:srgbClr val="00FF00"/>
    <a:srgbClr val="BDFD8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314" autoAdjust="0"/>
    <p:restoredTop sz="96517" autoAdjust="0"/>
  </p:normalViewPr>
  <p:slideViewPr>
    <p:cSldViewPr>
      <p:cViewPr>
        <p:scale>
          <a:sx n="95" d="100"/>
          <a:sy n="95" d="100"/>
        </p:scale>
        <p:origin x="-432" y="216"/>
      </p:cViewPr>
      <p:guideLst>
        <p:guide orient="horz" pos="2160"/>
        <p:guide pos="2880"/>
      </p:guideLst>
    </p:cSldViewPr>
  </p:slideViewPr>
  <p:outlineViewPr>
    <p:cViewPr>
      <p:scale>
        <a:sx n="33" d="100"/>
        <a:sy n="33" d="100"/>
      </p:scale>
      <p:origin x="0" y="-4314"/>
    </p:cViewPr>
  </p:outlineViewPr>
  <p:notesTextViewPr>
    <p:cViewPr>
      <p:scale>
        <a:sx n="400" d="100"/>
        <a:sy n="400" d="100"/>
      </p:scale>
      <p:origin x="0" y="0"/>
    </p:cViewPr>
  </p:notesText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1" Type="http://schemas.openxmlformats.org/officeDocument/2006/relationships/slide" Target="slides/slide16.xml"/><Relationship Id="rId22" Type="http://schemas.openxmlformats.org/officeDocument/2006/relationships/slide" Target="slides/slide17.xml"/><Relationship Id="rId23" Type="http://schemas.openxmlformats.org/officeDocument/2006/relationships/slide" Target="slides/slide18.xml"/><Relationship Id="rId24" Type="http://schemas.openxmlformats.org/officeDocument/2006/relationships/slide" Target="slides/slide19.xml"/><Relationship Id="rId25" Type="http://schemas.openxmlformats.org/officeDocument/2006/relationships/slide" Target="slides/slide20.xml"/><Relationship Id="rId26" Type="http://schemas.openxmlformats.org/officeDocument/2006/relationships/slide" Target="slides/slide21.xml"/><Relationship Id="rId27" Type="http://schemas.openxmlformats.org/officeDocument/2006/relationships/slide" Target="slides/slide22.xml"/><Relationship Id="rId28" Type="http://schemas.openxmlformats.org/officeDocument/2006/relationships/slide" Target="slides/slide23.xml"/><Relationship Id="rId29" Type="http://schemas.openxmlformats.org/officeDocument/2006/relationships/slide" Target="slides/slide24.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30" Type="http://schemas.openxmlformats.org/officeDocument/2006/relationships/slide" Target="slides/slide25.xml"/><Relationship Id="rId31" Type="http://schemas.openxmlformats.org/officeDocument/2006/relationships/slide" Target="slides/slide26.xml"/><Relationship Id="rId32" Type="http://schemas.openxmlformats.org/officeDocument/2006/relationships/notesMaster" Target="notesMasters/notesMaster1.xml"/><Relationship Id="rId9" Type="http://schemas.openxmlformats.org/officeDocument/2006/relationships/slide" Target="slides/slide4.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3" Type="http://schemas.openxmlformats.org/officeDocument/2006/relationships/handoutMaster" Target="handoutMasters/handoutMaster1.xml"/><Relationship Id="rId34" Type="http://schemas.openxmlformats.org/officeDocument/2006/relationships/printerSettings" Target="printerSettings/printerSettings1.bin"/><Relationship Id="rId35" Type="http://schemas.openxmlformats.org/officeDocument/2006/relationships/presProps" Target="presProps.xml"/><Relationship Id="rId36" Type="http://schemas.openxmlformats.org/officeDocument/2006/relationships/viewProps" Target="viewProps.xml"/><Relationship Id="rId10" Type="http://schemas.openxmlformats.org/officeDocument/2006/relationships/slide" Target="slides/slide5.xml"/><Relationship Id="rId11" Type="http://schemas.openxmlformats.org/officeDocument/2006/relationships/slide" Target="slides/slide6.xml"/><Relationship Id="rId12" Type="http://schemas.openxmlformats.org/officeDocument/2006/relationships/slide" Target="slides/slide7.xml"/><Relationship Id="rId13" Type="http://schemas.openxmlformats.org/officeDocument/2006/relationships/slide" Target="slides/slide8.xml"/><Relationship Id="rId14" Type="http://schemas.openxmlformats.org/officeDocument/2006/relationships/slide" Target="slides/slide9.xml"/><Relationship Id="rId15" Type="http://schemas.openxmlformats.org/officeDocument/2006/relationships/slide" Target="slides/slide10.xml"/><Relationship Id="rId16" Type="http://schemas.openxmlformats.org/officeDocument/2006/relationships/slide" Target="slides/slide11.xml"/><Relationship Id="rId17" Type="http://schemas.openxmlformats.org/officeDocument/2006/relationships/slide" Target="slides/slide12.xml"/><Relationship Id="rId18" Type="http://schemas.openxmlformats.org/officeDocument/2006/relationships/slide" Target="slides/slide13.xml"/><Relationship Id="rId19" Type="http://schemas.openxmlformats.org/officeDocument/2006/relationships/slide" Target="slides/slide14.xml"/><Relationship Id="rId37" Type="http://schemas.openxmlformats.org/officeDocument/2006/relationships/theme" Target="theme/theme1.xml"/><Relationship Id="rId38"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GB"/>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A3D43314-6733-4951-9792-BB8F5096A84A}" type="datetimeFigureOut">
              <a:rPr lang="en-GB" smtClean="0"/>
              <a:pPr/>
              <a:t>22/10/19</a:t>
            </a:fld>
            <a:endParaRPr lang="en-GB"/>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GB"/>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362C0DFF-6BD5-489F-9C6F-F47ECC6E5A2D}" type="slidenum">
              <a:rPr lang="en-GB" smtClean="0"/>
              <a:pPr/>
              <a:t>‹#›</a:t>
            </a:fld>
            <a:endParaRPr lang="en-GB"/>
          </a:p>
        </p:txBody>
      </p:sp>
    </p:spTree>
    <p:extLst>
      <p:ext uri="{BB962C8B-B14F-4D97-AF65-F5344CB8AC3E}">
        <p14:creationId xmlns:p14="http://schemas.microsoft.com/office/powerpoint/2010/main" val="367727826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GB"/>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EAA0A854-96D6-495B-8649-B3EECF9233DD}" type="datetimeFigureOut">
              <a:rPr lang="en-GB" smtClean="0"/>
              <a:pPr/>
              <a:t>22/10/19</a:t>
            </a:fld>
            <a:endParaRPr lang="en-GB"/>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GB"/>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GB"/>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FCCAF947-7A2E-4282-B4C6-39663672F056}" type="slidenum">
              <a:rPr lang="en-GB" smtClean="0"/>
              <a:pPr/>
              <a:t>‹#›</a:t>
            </a:fld>
            <a:endParaRPr lang="en-GB"/>
          </a:p>
        </p:txBody>
      </p:sp>
    </p:spTree>
    <p:extLst>
      <p:ext uri="{BB962C8B-B14F-4D97-AF65-F5344CB8AC3E}">
        <p14:creationId xmlns:p14="http://schemas.microsoft.com/office/powerpoint/2010/main" val="4476788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a:extLst>
              <a:ext uri="{FF2B5EF4-FFF2-40B4-BE49-F238E27FC236}">
                <a16:creationId xmlns:a16="http://schemas.microsoft.com/office/drawing/2014/main" xmlns="" id="{7684FDC1-C6C7-434F-818F-C489EDDFBA78}"/>
              </a:ext>
            </a:extLst>
          </p:cNvPr>
          <p:cNvSpPr>
            <a:spLocks noGrp="1" noRot="1" noChangeAspect="1" noChangeArrowheads="1" noTextEdit="1"/>
          </p:cNvSpPr>
          <p:nvPr>
            <p:ph type="sldImg"/>
          </p:nvPr>
        </p:nvSpPr>
        <p:spPr>
          <a:ln/>
        </p:spPr>
      </p:sp>
      <p:sp>
        <p:nvSpPr>
          <p:cNvPr id="70659" name="Notes Placeholder 2">
            <a:extLst>
              <a:ext uri="{FF2B5EF4-FFF2-40B4-BE49-F238E27FC236}">
                <a16:creationId xmlns:a16="http://schemas.microsoft.com/office/drawing/2014/main" xmlns="" id="{16234686-570F-48DF-9AAF-38BD50454438}"/>
              </a:ext>
            </a:extLst>
          </p:cNvPr>
          <p:cNvSpPr>
            <a:spLocks noGrp="1" noChangeArrowheads="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p>
            <a:pPr>
              <a:defRPr/>
            </a:pPr>
            <a:endParaRPr lang="en-GB" altLang="en-US" sz="1000" dirty="0">
              <a:latin typeface="+mn-lt"/>
              <a:ea typeface="Times New Roman" panose="02020603050405020304" pitchFamily="18" charset="0"/>
              <a:cs typeface="Calibri" panose="020F0502020204030204" pitchFamily="34" charset="0"/>
            </a:endParaRPr>
          </a:p>
        </p:txBody>
      </p:sp>
      <p:sp>
        <p:nvSpPr>
          <p:cNvPr id="70660" name="Slide Number Placeholder 3">
            <a:extLst>
              <a:ext uri="{FF2B5EF4-FFF2-40B4-BE49-F238E27FC236}">
                <a16:creationId xmlns:a16="http://schemas.microsoft.com/office/drawing/2014/main" xmlns="" id="{EF53C128-575C-4459-A4CD-65FF3139BCE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panose="020B0604020202020204" pitchFamily="34" charset="0"/>
                <a:ea typeface="MS PGothic" panose="020B0600070205080204" pitchFamily="34" charset="-128"/>
              </a:defRPr>
            </a:lvl1pPr>
            <a:lvl2pPr marL="742950" indent="-285750">
              <a:defRPr b="1">
                <a:solidFill>
                  <a:schemeClr val="tx1"/>
                </a:solidFill>
                <a:latin typeface="Arial" panose="020B0604020202020204" pitchFamily="34" charset="0"/>
                <a:ea typeface="MS PGothic" panose="020B0600070205080204" pitchFamily="34" charset="-128"/>
              </a:defRPr>
            </a:lvl2pPr>
            <a:lvl3pPr marL="1143000" indent="-228600">
              <a:defRPr b="1">
                <a:solidFill>
                  <a:schemeClr val="tx1"/>
                </a:solidFill>
                <a:latin typeface="Arial" panose="020B0604020202020204" pitchFamily="34" charset="0"/>
                <a:ea typeface="MS PGothic" panose="020B0600070205080204" pitchFamily="34" charset="-128"/>
              </a:defRPr>
            </a:lvl3pPr>
            <a:lvl4pPr marL="1600200" indent="-228600">
              <a:defRPr b="1">
                <a:solidFill>
                  <a:schemeClr val="tx1"/>
                </a:solidFill>
                <a:latin typeface="Arial" panose="020B0604020202020204" pitchFamily="34" charset="0"/>
                <a:ea typeface="MS PGothic" panose="020B0600070205080204" pitchFamily="34" charset="-128"/>
              </a:defRPr>
            </a:lvl4pPr>
            <a:lvl5pPr marL="2057400" indent="-228600">
              <a:defRPr b="1">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9pPr>
          </a:lstStyle>
          <a:p>
            <a:fld id="{D00C15D6-9C2B-4D37-B08B-79DB8FDF2A52}" type="slidenum">
              <a:rPr lang="en-GB" altLang="en-US" b="0" smtClean="0"/>
              <a:pPr/>
              <a:t>1</a:t>
            </a:fld>
            <a:endParaRPr lang="en-GB" altLang="en-US" b="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Slide Image Placeholder 1"/>
          <p:cNvSpPr>
            <a:spLocks noGrp="1" noRot="1" noChangeAspect="1" noTextEdit="1"/>
          </p:cNvSpPr>
          <p:nvPr>
            <p:ph type="sldImg"/>
          </p:nvPr>
        </p:nvSpPr>
        <p:spPr>
          <a:ln/>
        </p:spPr>
      </p:sp>
      <p:sp>
        <p:nvSpPr>
          <p:cNvPr id="105475" name="Notes Placeholder 2"/>
          <p:cNvSpPr>
            <a:spLocks noGrp="1"/>
          </p:cNvSpPr>
          <p:nvPr>
            <p:ph type="body" idx="1"/>
          </p:nvPr>
        </p:nvSpPr>
        <p:spPr>
          <a:noFill/>
          <a:ln/>
        </p:spPr>
        <p:txBody>
          <a:bodyPr/>
          <a:lstStyle/>
          <a:p>
            <a:endParaRPr lang="en-US">
              <a:latin typeface="Arial" pitchFamily="34" charset="0"/>
            </a:endParaRPr>
          </a:p>
        </p:txBody>
      </p:sp>
      <p:sp>
        <p:nvSpPr>
          <p:cNvPr id="105476" name="Slide Number Placeholder 3"/>
          <p:cNvSpPr>
            <a:spLocks noGrp="1"/>
          </p:cNvSpPr>
          <p:nvPr>
            <p:ph type="sldNum" sz="quarter" idx="5"/>
          </p:nvPr>
        </p:nvSpPr>
        <p:spPr>
          <a:noFill/>
        </p:spPr>
        <p:txBody>
          <a:bodyPr/>
          <a:lstStyle/>
          <a:p>
            <a:fld id="{6BBC1328-18F7-4ACF-B8BF-40288D018A81}" type="slidenum">
              <a:rPr lang="en-GB" smtClean="0"/>
              <a:pPr/>
              <a:t>18</a:t>
            </a:fld>
            <a:endParaRPr lang="en-GB"/>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Slide Image Placeholder 1"/>
          <p:cNvSpPr>
            <a:spLocks noGrp="1" noRot="1" noChangeAspect="1" noTextEdit="1"/>
          </p:cNvSpPr>
          <p:nvPr>
            <p:ph type="sldImg"/>
          </p:nvPr>
        </p:nvSpPr>
        <p:spPr>
          <a:ln/>
        </p:spPr>
      </p:sp>
      <p:sp>
        <p:nvSpPr>
          <p:cNvPr id="146435" name="Notes Placeholder 2"/>
          <p:cNvSpPr>
            <a:spLocks noGrp="1"/>
          </p:cNvSpPr>
          <p:nvPr>
            <p:ph type="body" idx="1"/>
          </p:nvPr>
        </p:nvSpPr>
        <p:spPr>
          <a:noFill/>
          <a:ln/>
        </p:spPr>
        <p:txBody>
          <a:bodyPr>
            <a:normAutofit/>
          </a:bodyPr>
          <a:lstStyle/>
          <a:p>
            <a:endParaRPr lang="en-US" dirty="0"/>
          </a:p>
        </p:txBody>
      </p:sp>
      <p:sp>
        <p:nvSpPr>
          <p:cNvPr id="146436" name="Slide Number Placeholder 3"/>
          <p:cNvSpPr>
            <a:spLocks noGrp="1"/>
          </p:cNvSpPr>
          <p:nvPr>
            <p:ph type="sldNum" sz="quarter" idx="5"/>
          </p:nvPr>
        </p:nvSpPr>
        <p:spPr>
          <a:noFill/>
        </p:spPr>
        <p:txBody>
          <a:bodyPr/>
          <a:lstStyle/>
          <a:p>
            <a:fld id="{1C30571F-DC45-4158-8F50-DDB5A0F3CEA6}" type="slidenum">
              <a:rPr lang="en-GB" smtClean="0">
                <a:solidFill>
                  <a:srgbClr val="000000"/>
                </a:solidFill>
                <a:latin typeface="Arial" charset="0"/>
              </a:rPr>
              <a:pPr/>
              <a:t>20</a:t>
            </a:fld>
            <a:endParaRPr lang="en-GB">
              <a:solidFill>
                <a:srgbClr val="000000"/>
              </a:solidFill>
              <a:latin typeface="Arial"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Slide Image Placeholder 1"/>
          <p:cNvSpPr>
            <a:spLocks noGrp="1" noRot="1" noChangeAspect="1" noTextEdit="1"/>
          </p:cNvSpPr>
          <p:nvPr>
            <p:ph type="sldImg"/>
          </p:nvPr>
        </p:nvSpPr>
        <p:spPr>
          <a:xfrm>
            <a:off x="1371600" y="1143000"/>
            <a:ext cx="4114800" cy="3086100"/>
          </a:xfrm>
          <a:ln/>
        </p:spPr>
      </p:sp>
      <p:sp>
        <p:nvSpPr>
          <p:cNvPr id="144387" name="Notes Placeholder 2"/>
          <p:cNvSpPr>
            <a:spLocks noGrp="1"/>
          </p:cNvSpPr>
          <p:nvPr>
            <p:ph type="body" idx="1"/>
          </p:nvPr>
        </p:nvSpPr>
        <p:spPr>
          <a:noFill/>
          <a:ln/>
        </p:spPr>
        <p:txBody>
          <a:bodyPr>
            <a:normAutofit fontScale="70000" lnSpcReduction="20000"/>
          </a:bodyPr>
          <a:lstStyle/>
          <a:p>
            <a:r>
              <a:rPr lang="en-US"/>
              <a:t>A geologist might be given the task of creating a geological map where none exists or creating more detailed maps where they do exist. In order to achieve this they will create an ecology for learning. Prior to going into the field a geologist will gather existing information about an area they are intending to map, acquire base maps if they exist or use aerial or satellite photographs if none exist. These are resources and tools that the geologist uses to record observations about what is found and enable such information to eventually be turned into a map. They will develop a strategy for tackling the problem and plan logistics like how and where they will live in the field, how much food and water they will need, how they will get there and move around, how they will communicate etc..</a:t>
            </a:r>
            <a:endParaRPr lang="en-GB"/>
          </a:p>
          <a:p>
            <a:r>
              <a:rPr lang="en-US"/>
              <a:t> </a:t>
            </a:r>
            <a:endParaRPr lang="en-GB"/>
          </a:p>
          <a:p>
            <a:r>
              <a:rPr lang="en-GB"/>
              <a:t>The thought processes of a geologist (any natural scientist) move along the cognitive spectrum of perception (observation informed by lots of knowledge gained through study and experience), imagination  (conceptualisation of what is observed) and reasoning (the critical evaluation of what is observed). We might also throw in reflection on what has been understood to try to make more sense of it.</a:t>
            </a:r>
          </a:p>
          <a:p>
            <a:endParaRPr lang="en-GB"/>
          </a:p>
          <a:p>
            <a:r>
              <a:rPr lang="en-GB"/>
              <a:t>The body has to work hard to perceive - physically the geologist has to get into the field to see the rocks he is interested in, to see and measure the structures and the relationships between different types of rocks, to take samples for further analysis, and to record these things on a map. </a:t>
            </a:r>
          </a:p>
          <a:p>
            <a:endParaRPr lang="en-GB"/>
          </a:p>
          <a:p>
            <a:r>
              <a:rPr lang="en-GB"/>
              <a:t>Being a geologist involves quite a lot of physical labour and performing particular routinised actions - like locating their positions on a map or aerial photograph made easier with GPS navigational aids, measuring the dip and strike of bedding in rocks, breaking rocks and examining fresh surfaces with a hand lens, photographing and sketching rock outcrops and annotating sketches with observations, and where there is little outcrop examining the soils.</a:t>
            </a:r>
          </a:p>
          <a:p>
            <a:endParaRPr lang="en-GB"/>
          </a:p>
          <a:p>
            <a:r>
              <a:rPr lang="en-GB"/>
              <a:t>This observational process is integrated with imagination - the geologist tries to solve a 3 dimensional puzzle with only bits of information and lots of gaps. He tries to understand the relationships between one type of rock and another and develop understanding of the geological history of the area. So conceptualisation - the building of working hypotheses to explain the geology goes hand in hand with the perceptual-observational process. And as a hypothesis forms the body is involved in testing it. A geologists mind has to enable him to go as he engages systematically with his problem. His body gets his senses and his mind to the places he needs to be in order to find the evidence that confirms his hypothesis or not. Past experience has shown me that there is much intuition involved in this process. Sometimes it just feels right to do something.</a:t>
            </a:r>
          </a:p>
          <a:p>
            <a:endParaRPr lang="en-GB"/>
          </a:p>
          <a:p>
            <a:r>
              <a:rPr lang="en-GB"/>
              <a:t>The geologist's observations and recording enable him to relate and synthesise disparate pieces of information to create a bigger picture. And after the day, back at camp, there is the pondering and reflection on what has been seen as the day's observations in notebooks are revisited and plotted on the base map. These analytical and conceptual processes continue after the field as samples are analysed and understood better. These elements of cognition, doing and being work together in a merry dance and the knowledge and understanding that is created, together with new artefacts through which this knowledge is communicated (maps and reports) is the creative outcome of this process. </a:t>
            </a:r>
          </a:p>
          <a:p>
            <a:endParaRPr lang="en-US"/>
          </a:p>
        </p:txBody>
      </p:sp>
      <p:sp>
        <p:nvSpPr>
          <p:cNvPr id="144388" name="Slide Number Placeholder 3"/>
          <p:cNvSpPr>
            <a:spLocks noGrp="1"/>
          </p:cNvSpPr>
          <p:nvPr>
            <p:ph type="sldNum" sz="quarter" idx="5"/>
          </p:nvPr>
        </p:nvSpPr>
        <p:spPr>
          <a:noFill/>
        </p:spPr>
        <p:txBody>
          <a:bodyPr/>
          <a:lstStyle/>
          <a:p>
            <a:fld id="{7BDDD6B1-531A-4FD2-B6A0-35551B32C38E}" type="slidenum">
              <a:rPr lang="en-GB" smtClean="0">
                <a:solidFill>
                  <a:srgbClr val="000000"/>
                </a:solidFill>
              </a:rPr>
              <a:pPr/>
              <a:t>21</a:t>
            </a:fld>
            <a:endParaRPr lang="en-GB">
              <a:solidFill>
                <a:srgbClr val="000000"/>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a:extLst>
              <a:ext uri="{FF2B5EF4-FFF2-40B4-BE49-F238E27FC236}">
                <a16:creationId xmlns:a16="http://schemas.microsoft.com/office/drawing/2014/main" xmlns="" id="{E0C0F5C1-A1A2-4F5E-9AC6-924E4D748628}"/>
              </a:ext>
            </a:extLst>
          </p:cNvPr>
          <p:cNvSpPr>
            <a:spLocks noGrp="1" noRot="1" noChangeAspect="1" noTextEdit="1"/>
          </p:cNvSpPr>
          <p:nvPr>
            <p:ph type="sldImg"/>
          </p:nvPr>
        </p:nvSpPr>
        <p:spPr>
          <a:ln/>
        </p:spPr>
      </p:sp>
      <p:sp>
        <p:nvSpPr>
          <p:cNvPr id="41987" name="Notes Placeholder 2">
            <a:extLst>
              <a:ext uri="{FF2B5EF4-FFF2-40B4-BE49-F238E27FC236}">
                <a16:creationId xmlns:a16="http://schemas.microsoft.com/office/drawing/2014/main" xmlns="" id="{0722DA5C-0DF9-44D3-8D19-971EB6F15351}"/>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p>
            <a:pPr eaLnBrk="1" hangingPunct="1">
              <a:spcBef>
                <a:spcPct val="0"/>
              </a:spcBef>
            </a:pPr>
            <a:endParaRPr lang="en-GB" altLang="en-US" dirty="0">
              <a:latin typeface="Calibri" panose="020F0502020204030204" pitchFamily="34" charset="0"/>
              <a:ea typeface="Times New Roman" panose="02020603050405020304" pitchFamily="18" charset="0"/>
              <a:cs typeface="Calibri" panose="020F0502020204030204" pitchFamily="34" charset="0"/>
            </a:endParaRPr>
          </a:p>
          <a:p>
            <a:pPr eaLnBrk="1" hangingPunct="1">
              <a:spcBef>
                <a:spcPct val="0"/>
              </a:spcBef>
            </a:pPr>
            <a:endParaRPr lang="en-GB" altLang="en-US" dirty="0">
              <a:latin typeface="Calibri" panose="020F0502020204030204" pitchFamily="34" charset="0"/>
              <a:ea typeface="Times New Roman" panose="02020603050405020304" pitchFamily="18" charset="0"/>
              <a:cs typeface="Calibri" panose="020F0502020204030204" pitchFamily="34" charset="0"/>
            </a:endParaRPr>
          </a:p>
          <a:p>
            <a:pPr eaLnBrk="1" hangingPunct="1">
              <a:spcBef>
                <a:spcPct val="0"/>
              </a:spcBef>
            </a:pPr>
            <a:endParaRPr lang="en-GB" altLang="en-US" dirty="0">
              <a:latin typeface="Calibri" panose="020F0502020204030204" pitchFamily="34" charset="0"/>
              <a:ea typeface="Times New Roman" panose="02020603050405020304" pitchFamily="18" charset="0"/>
              <a:cs typeface="Calibri" panose="020F0502020204030204" pitchFamily="34" charset="0"/>
            </a:endParaRPr>
          </a:p>
          <a:p>
            <a:pPr eaLnBrk="1" hangingPunct="1">
              <a:spcBef>
                <a:spcPct val="0"/>
              </a:spcBef>
            </a:pPr>
            <a:endParaRPr lang="en-GB" altLang="en-US" b="1" dirty="0">
              <a:latin typeface="Calibri" panose="020F0502020204030204" pitchFamily="34" charset="0"/>
              <a:ea typeface="Times New Roman" panose="02020603050405020304" pitchFamily="18" charset="0"/>
              <a:cs typeface="Calibri" panose="020F0502020204030204" pitchFamily="34" charset="0"/>
            </a:endParaRPr>
          </a:p>
        </p:txBody>
      </p:sp>
      <p:sp>
        <p:nvSpPr>
          <p:cNvPr id="41988" name="Slide Number Placeholder 3">
            <a:extLst>
              <a:ext uri="{FF2B5EF4-FFF2-40B4-BE49-F238E27FC236}">
                <a16:creationId xmlns:a16="http://schemas.microsoft.com/office/drawing/2014/main" xmlns="" id="{6E4CBF37-FBA3-4BDF-AEDB-B7C28D731A5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panose="020B0604020202020204" pitchFamily="34" charset="0"/>
                <a:ea typeface="MS PGothic" panose="020B0600070205080204" pitchFamily="34" charset="-128"/>
              </a:defRPr>
            </a:lvl1pPr>
            <a:lvl2pPr marL="757066" indent="-291179" eaLnBrk="0" hangingPunct="0">
              <a:defRPr b="1">
                <a:solidFill>
                  <a:schemeClr val="tx1"/>
                </a:solidFill>
                <a:latin typeface="Arial" panose="020B0604020202020204" pitchFamily="34" charset="0"/>
                <a:ea typeface="MS PGothic" panose="020B0600070205080204" pitchFamily="34" charset="-128"/>
              </a:defRPr>
            </a:lvl2pPr>
            <a:lvl3pPr marL="1164717" indent="-232943" eaLnBrk="0" hangingPunct="0">
              <a:defRPr b="1">
                <a:solidFill>
                  <a:schemeClr val="tx1"/>
                </a:solidFill>
                <a:latin typeface="Arial" panose="020B0604020202020204" pitchFamily="34" charset="0"/>
                <a:ea typeface="MS PGothic" panose="020B0600070205080204" pitchFamily="34" charset="-128"/>
              </a:defRPr>
            </a:lvl3pPr>
            <a:lvl4pPr marL="1630604" indent="-232943" eaLnBrk="0" hangingPunct="0">
              <a:defRPr b="1">
                <a:solidFill>
                  <a:schemeClr val="tx1"/>
                </a:solidFill>
                <a:latin typeface="Arial" panose="020B0604020202020204" pitchFamily="34" charset="0"/>
                <a:ea typeface="MS PGothic" panose="020B0600070205080204" pitchFamily="34" charset="-128"/>
              </a:defRPr>
            </a:lvl4pPr>
            <a:lvl5pPr marL="2096491" indent="-232943" eaLnBrk="0" hangingPunct="0">
              <a:defRPr b="1">
                <a:solidFill>
                  <a:schemeClr val="tx1"/>
                </a:solidFill>
                <a:latin typeface="Arial" panose="020B0604020202020204" pitchFamily="34" charset="0"/>
                <a:ea typeface="MS PGothic" panose="020B0600070205080204" pitchFamily="34" charset="-128"/>
              </a:defRPr>
            </a:lvl5pPr>
            <a:lvl6pPr marL="2562377" indent="-232943" algn="ctr"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6pPr>
            <a:lvl7pPr marL="3028264" indent="-232943" algn="ctr"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7pPr>
            <a:lvl8pPr marL="3494151" indent="-232943" algn="ctr"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8pPr>
            <a:lvl9pPr marL="3960038" indent="-232943" algn="ctr"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9pPr>
          </a:lstStyle>
          <a:p>
            <a:pPr eaLnBrk="1" hangingPunct="1"/>
            <a:fld id="{C7D893DC-C77D-4CBF-9FA7-DC2131251D61}" type="slidenum">
              <a:rPr lang="en-GB" altLang="en-US" b="0"/>
              <a:pPr eaLnBrk="1" hangingPunct="1"/>
              <a:t>3</a:t>
            </a:fld>
            <a:endParaRPr lang="en-GB" altLang="en-US" b="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Slide Image Placeholder 1">
            <a:extLst>
              <a:ext uri="{FF2B5EF4-FFF2-40B4-BE49-F238E27FC236}">
                <a16:creationId xmlns:a16="http://schemas.microsoft.com/office/drawing/2014/main" xmlns="" id="{5A54BA68-68F7-47E8-BF3A-372DB9BC0573}"/>
              </a:ext>
            </a:extLst>
          </p:cNvPr>
          <p:cNvSpPr>
            <a:spLocks noGrp="1" noRot="1" noChangeAspect="1" noChangeArrowheads="1" noTextEdit="1"/>
          </p:cNvSpPr>
          <p:nvPr>
            <p:ph type="sldImg"/>
          </p:nvPr>
        </p:nvSpPr>
        <p:spPr>
          <a:ln/>
        </p:spPr>
      </p:sp>
      <p:sp>
        <p:nvSpPr>
          <p:cNvPr id="147459" name="Notes Placeholder 2">
            <a:extLst>
              <a:ext uri="{FF2B5EF4-FFF2-40B4-BE49-F238E27FC236}">
                <a16:creationId xmlns:a16="http://schemas.microsoft.com/office/drawing/2014/main" xmlns="" id="{D8EE7641-00CD-4390-87CE-9A728C8A73B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147460" name="Slide Number Placeholder 3">
            <a:extLst>
              <a:ext uri="{FF2B5EF4-FFF2-40B4-BE49-F238E27FC236}">
                <a16:creationId xmlns:a16="http://schemas.microsoft.com/office/drawing/2014/main" xmlns="" id="{636CE5F8-D13F-4852-BCD1-26E02EB2717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panose="020B0604020202020204" pitchFamily="34" charset="0"/>
                <a:ea typeface="MS PGothic" panose="020B0600070205080204" pitchFamily="34" charset="-128"/>
              </a:defRPr>
            </a:lvl1pPr>
            <a:lvl2pPr marL="757066" indent="-291179">
              <a:defRPr b="1">
                <a:solidFill>
                  <a:schemeClr val="tx1"/>
                </a:solidFill>
                <a:latin typeface="Arial" panose="020B0604020202020204" pitchFamily="34" charset="0"/>
                <a:ea typeface="MS PGothic" panose="020B0600070205080204" pitchFamily="34" charset="-128"/>
              </a:defRPr>
            </a:lvl2pPr>
            <a:lvl3pPr marL="1164717" indent="-232943">
              <a:defRPr b="1">
                <a:solidFill>
                  <a:schemeClr val="tx1"/>
                </a:solidFill>
                <a:latin typeface="Arial" panose="020B0604020202020204" pitchFamily="34" charset="0"/>
                <a:ea typeface="MS PGothic" panose="020B0600070205080204" pitchFamily="34" charset="-128"/>
              </a:defRPr>
            </a:lvl3pPr>
            <a:lvl4pPr marL="1630604" indent="-232943">
              <a:defRPr b="1">
                <a:solidFill>
                  <a:schemeClr val="tx1"/>
                </a:solidFill>
                <a:latin typeface="Arial" panose="020B0604020202020204" pitchFamily="34" charset="0"/>
                <a:ea typeface="MS PGothic" panose="020B0600070205080204" pitchFamily="34" charset="-128"/>
              </a:defRPr>
            </a:lvl4pPr>
            <a:lvl5pPr marL="2096491" indent="-232943">
              <a:defRPr b="1">
                <a:solidFill>
                  <a:schemeClr val="tx1"/>
                </a:solidFill>
                <a:latin typeface="Arial" panose="020B0604020202020204" pitchFamily="34" charset="0"/>
                <a:ea typeface="MS PGothic" panose="020B0600070205080204" pitchFamily="34" charset="-128"/>
              </a:defRPr>
            </a:lvl5pPr>
            <a:lvl6pPr marL="2562377" indent="-232943"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6pPr>
            <a:lvl7pPr marL="3028264" indent="-232943"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7pPr>
            <a:lvl8pPr marL="3494151" indent="-232943"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8pPr>
            <a:lvl9pPr marL="3960038" indent="-232943"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9pPr>
          </a:lstStyle>
          <a:p>
            <a:pPr marL="0" marR="0" lvl="0" indent="0" algn="r" defTabSz="931774" rtl="0" eaLnBrk="1" fontAlgn="base" latinLnBrk="0" hangingPunct="1">
              <a:lnSpc>
                <a:spcPct val="100000"/>
              </a:lnSpc>
              <a:spcBef>
                <a:spcPct val="0"/>
              </a:spcBef>
              <a:spcAft>
                <a:spcPct val="0"/>
              </a:spcAft>
              <a:buClrTx/>
              <a:buSzTx/>
              <a:buFontTx/>
              <a:buNone/>
              <a:tabLst/>
              <a:defRPr/>
            </a:pPr>
            <a:fld id="{C4DBD6FB-C38D-48CE-8D22-D52489E12A0B}" type="slidenum">
              <a:rPr kumimoji="0" lang="en-GB"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31774" rtl="0" eaLnBrk="1" fontAlgn="base" latinLnBrk="0" hangingPunct="1">
                <a:lnSpc>
                  <a:spcPct val="100000"/>
                </a:lnSpc>
                <a:spcBef>
                  <a:spcPct val="0"/>
                </a:spcBef>
                <a:spcAft>
                  <a:spcPct val="0"/>
                </a:spcAft>
                <a:buClrTx/>
                <a:buSzTx/>
                <a:buFontTx/>
                <a:buNone/>
                <a:tabLst/>
                <a:defRPr/>
              </a:pPr>
              <a:t>5</a:t>
            </a:fld>
            <a:endParaRPr kumimoji="0" lang="en-GB"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Image Placeholder 1">
            <a:extLst>
              <a:ext uri="{FF2B5EF4-FFF2-40B4-BE49-F238E27FC236}">
                <a16:creationId xmlns:a16="http://schemas.microsoft.com/office/drawing/2014/main" xmlns="" id="{DA8A5961-21D8-4288-9D67-8ECFB990C61E}"/>
              </a:ext>
            </a:extLst>
          </p:cNvPr>
          <p:cNvSpPr>
            <a:spLocks noGrp="1" noRot="1" noChangeAspect="1" noChangeArrowheads="1" noTextEdit="1"/>
          </p:cNvSpPr>
          <p:nvPr>
            <p:ph type="sldImg"/>
          </p:nvPr>
        </p:nvSpPr>
        <p:spPr>
          <a:ln/>
        </p:spPr>
      </p:sp>
      <p:sp>
        <p:nvSpPr>
          <p:cNvPr id="3" name="Notes Placeholder 2">
            <a:extLst>
              <a:ext uri="{FF2B5EF4-FFF2-40B4-BE49-F238E27FC236}">
                <a16:creationId xmlns:a16="http://schemas.microsoft.com/office/drawing/2014/main" xmlns="" id="{9FB5657E-0183-4A8D-9647-0BE53A4B45E7}"/>
              </a:ext>
            </a:extLst>
          </p:cNvPr>
          <p:cNvSpPr>
            <a:spLocks noGrp="1"/>
          </p:cNvSpPr>
          <p:nvPr>
            <p:ph type="body" idx="1"/>
          </p:nvPr>
        </p:nvSpPr>
        <p:spPr/>
        <p:txBody>
          <a:bodyPr>
            <a:normAutofit/>
          </a:bodyPr>
          <a:lstStyle/>
          <a:p>
            <a:pPr>
              <a:defRPr/>
            </a:pPr>
            <a:endParaRPr lang="en-GB" dirty="0"/>
          </a:p>
          <a:p>
            <a:pPr>
              <a:defRPr/>
            </a:pPr>
            <a:endParaRPr lang="en-GB" dirty="0"/>
          </a:p>
          <a:p>
            <a:pPr>
              <a:defRPr/>
            </a:pPr>
            <a:endParaRPr lang="en-GB" dirty="0"/>
          </a:p>
        </p:txBody>
      </p:sp>
      <p:sp>
        <p:nvSpPr>
          <p:cNvPr id="104452" name="Slide Number Placeholder 3">
            <a:extLst>
              <a:ext uri="{FF2B5EF4-FFF2-40B4-BE49-F238E27FC236}">
                <a16:creationId xmlns:a16="http://schemas.microsoft.com/office/drawing/2014/main" xmlns="" id="{043D57B1-80B6-413C-ADF2-234814CEA291}"/>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panose="020B0604020202020204" pitchFamily="34" charset="0"/>
                <a:ea typeface="MS PGothic" panose="020B0600070205080204" pitchFamily="34" charset="-128"/>
              </a:defRPr>
            </a:lvl1pPr>
            <a:lvl2pPr marL="755449" indent="-289562">
              <a:defRPr b="1">
                <a:solidFill>
                  <a:schemeClr val="tx1"/>
                </a:solidFill>
                <a:latin typeface="Arial" panose="020B0604020202020204" pitchFamily="34" charset="0"/>
                <a:ea typeface="MS PGothic" panose="020B0600070205080204" pitchFamily="34" charset="-128"/>
              </a:defRPr>
            </a:lvl2pPr>
            <a:lvl3pPr marL="1163100" indent="-231326">
              <a:defRPr b="1">
                <a:solidFill>
                  <a:schemeClr val="tx1"/>
                </a:solidFill>
                <a:latin typeface="Arial" panose="020B0604020202020204" pitchFamily="34" charset="0"/>
                <a:ea typeface="MS PGothic" panose="020B0600070205080204" pitchFamily="34" charset="-128"/>
              </a:defRPr>
            </a:lvl3pPr>
            <a:lvl4pPr marL="1628987" indent="-231326">
              <a:defRPr b="1">
                <a:solidFill>
                  <a:schemeClr val="tx1"/>
                </a:solidFill>
                <a:latin typeface="Arial" panose="020B0604020202020204" pitchFamily="34" charset="0"/>
                <a:ea typeface="MS PGothic" panose="020B0600070205080204" pitchFamily="34" charset="-128"/>
              </a:defRPr>
            </a:lvl4pPr>
            <a:lvl5pPr marL="2094873" indent="-231326">
              <a:defRPr b="1">
                <a:solidFill>
                  <a:schemeClr val="tx1"/>
                </a:solidFill>
                <a:latin typeface="Arial" panose="020B0604020202020204" pitchFamily="34" charset="0"/>
                <a:ea typeface="MS PGothic" panose="020B0600070205080204" pitchFamily="34" charset="-128"/>
              </a:defRPr>
            </a:lvl5pPr>
            <a:lvl6pPr marL="2560760" indent="-231326"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6pPr>
            <a:lvl7pPr marL="3026647" indent="-231326"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7pPr>
            <a:lvl8pPr marL="3492534" indent="-231326"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8pPr>
            <a:lvl9pPr marL="3958421" indent="-231326"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9pPr>
          </a:lstStyle>
          <a:p>
            <a:pPr defTabSz="931774" fontAlgn="base">
              <a:spcBef>
                <a:spcPct val="0"/>
              </a:spcBef>
              <a:spcAft>
                <a:spcPct val="0"/>
              </a:spcAft>
              <a:defRPr/>
            </a:pPr>
            <a:fld id="{E905B527-7910-40A1-A1CD-70D3513E6689}" type="slidenum">
              <a:rPr lang="en-GB" altLang="en-US" b="0">
                <a:solidFill>
                  <a:srgbClr val="000000"/>
                </a:solidFill>
              </a:rPr>
              <a:pPr defTabSz="931774" fontAlgn="base">
                <a:spcBef>
                  <a:spcPct val="0"/>
                </a:spcBef>
                <a:spcAft>
                  <a:spcPct val="0"/>
                </a:spcAft>
                <a:defRPr/>
              </a:pPr>
              <a:t>6</a:t>
            </a:fld>
            <a:endParaRPr lang="en-GB" altLang="en-US" b="0">
              <a:solidFill>
                <a:srgbClr val="000000"/>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FB19F8B-E4C1-4706-8754-25B6BDC1ECE2}" type="slidenum">
              <a:rPr lang="en-US" smtClean="0"/>
              <a:t>8</a:t>
            </a:fld>
            <a:endParaRPr lang="en-US"/>
          </a:p>
        </p:txBody>
      </p:sp>
    </p:spTree>
    <p:extLst>
      <p:ext uri="{BB962C8B-B14F-4D97-AF65-F5344CB8AC3E}">
        <p14:creationId xmlns:p14="http://schemas.microsoft.com/office/powerpoint/2010/main" val="37733046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Slide Image Placeholder 1">
            <a:extLst>
              <a:ext uri="{FF2B5EF4-FFF2-40B4-BE49-F238E27FC236}">
                <a16:creationId xmlns:a16="http://schemas.microsoft.com/office/drawing/2014/main" xmlns="" id="{2BC35936-408D-4E0A-B5B4-B0BADF9C3C7D}"/>
              </a:ext>
            </a:extLst>
          </p:cNvPr>
          <p:cNvSpPr>
            <a:spLocks noGrp="1" noRot="1" noChangeAspect="1" noTextEdit="1"/>
          </p:cNvSpPr>
          <p:nvPr>
            <p:ph type="sldImg"/>
          </p:nvPr>
        </p:nvSpPr>
        <p:spPr>
          <a:ln/>
        </p:spPr>
      </p:sp>
      <p:sp>
        <p:nvSpPr>
          <p:cNvPr id="112643" name="Notes Placeholder 2">
            <a:extLst>
              <a:ext uri="{FF2B5EF4-FFF2-40B4-BE49-F238E27FC236}">
                <a16:creationId xmlns:a16="http://schemas.microsoft.com/office/drawing/2014/main" xmlns="" id="{5C62E176-61CC-4A47-A4FC-47FF8445B6FB}"/>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pPr>
            <a:r>
              <a:rPr lang="en-US" altLang="en-US" sz="900">
                <a:latin typeface="Calibri" panose="020F0502020204030204" pitchFamily="34" charset="0"/>
              </a:rPr>
              <a:t>There are many definitions of creativity and most seem to have the ideas of bringing something new and original into existence as their core conception without providing any sort of context. It’s as if creativity and invention happen in isolation from the world of their creator. Because of this I have come increasingly to appreciate and respect the way Carl Rogers framed the idea of personal creativity as, </a:t>
            </a:r>
            <a:r>
              <a:rPr lang="en-US" altLang="en-US" sz="900" i="1">
                <a:latin typeface="Calibri" panose="020F0502020204030204" pitchFamily="34" charset="0"/>
              </a:rPr>
              <a:t>'the emergence in action of a novel relational product growing out of the uniqueness of the individual on the one hand, and the materials, events, people, or circumstances of his life'  </a:t>
            </a:r>
            <a:r>
              <a:rPr lang="en-US" altLang="en-US" sz="900" baseline="30000">
                <a:latin typeface="Calibri" panose="020F0502020204030204" pitchFamily="34" charset="0"/>
              </a:rPr>
              <a:t>27:350</a:t>
            </a:r>
            <a:endParaRPr lang="en-US" altLang="en-US" sz="900">
              <a:latin typeface="Calibri" panose="020F0502020204030204" pitchFamily="34" charset="0"/>
            </a:endParaRPr>
          </a:p>
          <a:p>
            <a:pPr>
              <a:lnSpc>
                <a:spcPct val="80000"/>
              </a:lnSpc>
            </a:pPr>
            <a:r>
              <a:rPr lang="en-US" altLang="en-US" sz="900">
                <a:latin typeface="Calibri" panose="020F0502020204030204" pitchFamily="34" charset="0"/>
              </a:rPr>
              <a:t> </a:t>
            </a:r>
          </a:p>
          <a:p>
            <a:pPr>
              <a:lnSpc>
                <a:spcPct val="80000"/>
              </a:lnSpc>
            </a:pPr>
            <a:r>
              <a:rPr lang="en-US" altLang="en-US" sz="900">
                <a:latin typeface="Calibri" panose="020F0502020204030204" pitchFamily="34" charset="0"/>
              </a:rPr>
              <a:t>The bottom line is that creativity is an ecological phenomenon. It’s about human beings having thoughts that are stimulated by their relationship and interactions with the world around them. A creative thought is the result of a person interacting cognitively, physically, emotionally, virtually with something in their world ideas, people, things, problems, situations and experiences, and a multitude of other things and this interaction triggering a novel thought. These thoughts are often the result of connecting/combining two or more things to create something that is different to the things that were connected. McWilliam and Taylor</a:t>
            </a:r>
            <a:r>
              <a:rPr lang="en-US" altLang="en-US" sz="900" baseline="30000">
                <a:latin typeface="Calibri" panose="020F0502020204030204" pitchFamily="34" charset="0"/>
              </a:rPr>
              <a:t>6</a:t>
            </a:r>
            <a:r>
              <a:rPr lang="en-US" altLang="en-US" sz="900">
                <a:latin typeface="Calibri" panose="020F0502020204030204" pitchFamily="34" charset="0"/>
              </a:rPr>
              <a:t> catch this beautifully in their idea that creativity is often the result of </a:t>
            </a:r>
            <a:r>
              <a:rPr lang="en-US" altLang="en-US" sz="900" i="1">
                <a:latin typeface="Calibri" panose="020F0502020204030204" pitchFamily="34" charset="0"/>
              </a:rPr>
              <a:t>making a third ‘thing’ from two existing things or ideas</a:t>
            </a:r>
            <a:r>
              <a:rPr lang="en-US" altLang="en-US" sz="900">
                <a:latin typeface="Calibri" panose="020F0502020204030204" pitchFamily="34" charset="0"/>
              </a:rPr>
              <a:t>, rather than making something from nothing. Perhaps we might capture the idea in 1+1=3!</a:t>
            </a:r>
          </a:p>
          <a:p>
            <a:pPr>
              <a:lnSpc>
                <a:spcPct val="80000"/>
              </a:lnSpc>
            </a:pPr>
            <a:r>
              <a:rPr lang="en-US" altLang="en-US" sz="900">
                <a:latin typeface="Calibri" panose="020F0502020204030204" pitchFamily="34" charset="0"/>
              </a:rPr>
              <a:t> </a:t>
            </a:r>
          </a:p>
          <a:p>
            <a:pPr>
              <a:lnSpc>
                <a:spcPct val="80000"/>
              </a:lnSpc>
            </a:pPr>
            <a:r>
              <a:rPr lang="en-US" altLang="en-US" sz="900">
                <a:latin typeface="Calibri" panose="020F0502020204030204" pitchFamily="34" charset="0"/>
              </a:rPr>
              <a:t>Rogers' view of personal creativity and how it emerges from the circumstances of our life, is an ecological concept. The ecological metaphor affords us the most freedom and flexibility to explore and appreciate the ways in which we and our purposes are connected to our experiences and the physical, social and psychological world we inhabit. I believe that our</a:t>
            </a:r>
            <a:r>
              <a:rPr lang="en-GB" altLang="en-US" sz="900">
                <a:latin typeface="Calibri" panose="020F0502020204030204" pitchFamily="34" charset="0"/>
              </a:rPr>
              <a:t> creativity lies in seeing affordance in an idea, thing or situation and then acting on this</a:t>
            </a:r>
            <a:endParaRPr lang="en-US" altLang="en-US" sz="900">
              <a:latin typeface="Calibri" panose="020F0502020204030204" pitchFamily="34" charset="0"/>
            </a:endParaRPr>
          </a:p>
          <a:p>
            <a:pPr>
              <a:lnSpc>
                <a:spcPct val="80000"/>
              </a:lnSpc>
            </a:pPr>
            <a:r>
              <a:rPr lang="en-GB" altLang="en-US" sz="900">
                <a:latin typeface="Calibri" panose="020F0502020204030204" pitchFamily="34" charset="0"/>
              </a:rPr>
              <a:t>affordance by doing something useful and novel (at least to ourselves) with what is afforded</a:t>
            </a:r>
            <a:r>
              <a:rPr lang="en-GB" altLang="en-US" sz="900" baseline="30000">
                <a:latin typeface="Calibri" panose="020F0502020204030204" pitchFamily="34" charset="0"/>
              </a:rPr>
              <a:t>29</a:t>
            </a:r>
            <a:r>
              <a:rPr lang="en-GB" altLang="en-US" sz="900">
                <a:latin typeface="Calibri" panose="020F0502020204030204" pitchFamily="34" charset="0"/>
              </a:rPr>
              <a:t>. If we translate this way of thinking to the formal teaching and learning environment then the most important things a teacher does through their pedagogic practice is to create affordance for learning, enable learners to appreciate that affordance, and equip them with the means and motivation to make use of it. If the object of affordance has a creative dimension then their pedagogic task is to encourage and enable learners to make use of it.</a:t>
            </a:r>
            <a:endParaRPr lang="en-US" altLang="en-US" sz="900">
              <a:latin typeface="Calibri" panose="020F0502020204030204" pitchFamily="34" charset="0"/>
            </a:endParaRPr>
          </a:p>
          <a:p>
            <a:pPr>
              <a:lnSpc>
                <a:spcPct val="80000"/>
              </a:lnSpc>
            </a:pPr>
            <a:r>
              <a:rPr lang="en-GB" altLang="en-US" sz="900">
                <a:latin typeface="Calibri" panose="020F0502020204030204" pitchFamily="34" charset="0"/>
              </a:rPr>
              <a:t> </a:t>
            </a:r>
            <a:endParaRPr lang="en-US" altLang="en-US" sz="900">
              <a:latin typeface="Calibri" panose="020F0502020204030204" pitchFamily="34" charset="0"/>
            </a:endParaRPr>
          </a:p>
          <a:p>
            <a:pPr>
              <a:lnSpc>
                <a:spcPct val="80000"/>
              </a:lnSpc>
            </a:pPr>
            <a:r>
              <a:rPr lang="en-US" altLang="en-US" sz="900">
                <a:latin typeface="Calibri" panose="020F0502020204030204" pitchFamily="34" charset="0"/>
              </a:rPr>
              <a:t>A learning ecology contains not only the physical, virtual and social spaces that form the circumstances of our lives, but also the mental / psychological spaces that enable us to think about ideas and situations in a variety of ways.  </a:t>
            </a:r>
            <a:r>
              <a:rPr lang="en-GB" altLang="en-US" sz="900">
                <a:latin typeface="Calibri" panose="020F0502020204030204" pitchFamily="34" charset="0"/>
              </a:rPr>
              <a:t>If we translate this way of thinking to the formal teaching and learning environment then the most important things a teacher does through their pedagogic practice is to create affordance for learning, enable</a:t>
            </a:r>
            <a:endParaRPr lang="en-US" altLang="en-US" sz="900">
              <a:latin typeface="Calibri" panose="020F0502020204030204" pitchFamily="34" charset="0"/>
            </a:endParaRPr>
          </a:p>
          <a:p>
            <a:pPr>
              <a:lnSpc>
                <a:spcPct val="80000"/>
              </a:lnSpc>
            </a:pPr>
            <a:endParaRPr lang="en-GB" altLang="en-US" sz="900">
              <a:latin typeface="Arial" panose="020B0604020202020204" pitchFamily="34" charset="0"/>
            </a:endParaRPr>
          </a:p>
          <a:p>
            <a:pPr>
              <a:lnSpc>
                <a:spcPct val="80000"/>
              </a:lnSpc>
            </a:pPr>
            <a:endParaRPr lang="en-GB" altLang="en-US" sz="900">
              <a:latin typeface="Arial" panose="020B0604020202020204" pitchFamily="34" charset="0"/>
            </a:endParaRPr>
          </a:p>
        </p:txBody>
      </p:sp>
      <p:sp>
        <p:nvSpPr>
          <p:cNvPr id="112644" name="Slide Number Placeholder 3">
            <a:extLst>
              <a:ext uri="{FF2B5EF4-FFF2-40B4-BE49-F238E27FC236}">
                <a16:creationId xmlns:a16="http://schemas.microsoft.com/office/drawing/2014/main" xmlns="" id="{9467829F-FA15-41A4-B169-B7E605F2DE5C}"/>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panose="020B0604020202020204" pitchFamily="34" charset="0"/>
                <a:ea typeface="MS PGothic" panose="020B0600070205080204" pitchFamily="34" charset="-128"/>
              </a:defRPr>
            </a:lvl1pPr>
            <a:lvl2pPr marL="742950" indent="-285750">
              <a:defRPr b="1">
                <a:solidFill>
                  <a:schemeClr val="tx1"/>
                </a:solidFill>
                <a:latin typeface="Arial" panose="020B0604020202020204" pitchFamily="34" charset="0"/>
                <a:ea typeface="MS PGothic" panose="020B0600070205080204" pitchFamily="34" charset="-128"/>
              </a:defRPr>
            </a:lvl2pPr>
            <a:lvl3pPr marL="1143000" indent="-228600">
              <a:defRPr b="1">
                <a:solidFill>
                  <a:schemeClr val="tx1"/>
                </a:solidFill>
                <a:latin typeface="Arial" panose="020B0604020202020204" pitchFamily="34" charset="0"/>
                <a:ea typeface="MS PGothic" panose="020B0600070205080204" pitchFamily="34" charset="-128"/>
              </a:defRPr>
            </a:lvl3pPr>
            <a:lvl4pPr marL="1600200" indent="-228600">
              <a:defRPr b="1">
                <a:solidFill>
                  <a:schemeClr val="tx1"/>
                </a:solidFill>
                <a:latin typeface="Arial" panose="020B0604020202020204" pitchFamily="34" charset="0"/>
                <a:ea typeface="MS PGothic" panose="020B0600070205080204" pitchFamily="34" charset="-128"/>
              </a:defRPr>
            </a:lvl4pPr>
            <a:lvl5pPr marL="2057400" indent="-228600">
              <a:defRPr b="1">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9pPr>
          </a:lstStyle>
          <a:p>
            <a:fld id="{0C12572B-E878-45BC-9A7E-9933D4B59BA8}" type="slidenum">
              <a:rPr lang="en-GB" altLang="en-US" b="0"/>
              <a:pPr/>
              <a:t>12</a:t>
            </a:fld>
            <a:endParaRPr lang="en-GB" altLang="en-US" b="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Slide Image Placeholder 1"/>
          <p:cNvSpPr>
            <a:spLocks noGrp="1" noRot="1" noChangeAspect="1" noTextEdit="1"/>
          </p:cNvSpPr>
          <p:nvPr>
            <p:ph type="sldImg"/>
          </p:nvPr>
        </p:nvSpPr>
        <p:spPr>
          <a:ln/>
        </p:spPr>
      </p:sp>
      <p:sp>
        <p:nvSpPr>
          <p:cNvPr id="144387" name="Notes Placeholder 2"/>
          <p:cNvSpPr>
            <a:spLocks noGrp="1"/>
          </p:cNvSpPr>
          <p:nvPr>
            <p:ph type="body" idx="1"/>
          </p:nvPr>
        </p:nvSpPr>
        <p:spPr>
          <a:noFill/>
          <a:ln/>
        </p:spPr>
        <p:txBody>
          <a:bodyPr>
            <a:normAutofit fontScale="70000" lnSpcReduction="20000"/>
          </a:bodyPr>
          <a:lstStyle/>
          <a:p>
            <a:r>
              <a:rPr lang="en-US"/>
              <a:t>A geologist might be given the task of creating a geological map where none exists or creating more detailed maps where they do exist. In order to achieve this they will create an ecology for learning. Prior to going into the field a geologist will gather existing information about an area they are intending to map, acquire base maps if they exist or use aerial or satellite photographs if none exist. These are resources and tools that the geologist uses to record observations about what is found and enable such information to eventually be turned into a map. They will develop a strategy for tackling the problem and plan logistics like how and where they will live in the field, how much food and water they will need, how they will get there and move around, how they will communicate etc..</a:t>
            </a:r>
            <a:endParaRPr lang="en-GB"/>
          </a:p>
          <a:p>
            <a:r>
              <a:rPr lang="en-US"/>
              <a:t> </a:t>
            </a:r>
            <a:endParaRPr lang="en-GB"/>
          </a:p>
          <a:p>
            <a:r>
              <a:rPr lang="en-GB"/>
              <a:t>The thought processes of a geologist (any natural scientist) move along the cognitive spectrum of perception (observation informed by lots of knowledge gained through study and experience), imagination  (conceptualisation of what is observed) and reasoning (the critical evaluation of what is observed). We might also throw in reflection on what has been understood to try to make more sense of it.</a:t>
            </a:r>
          </a:p>
          <a:p>
            <a:endParaRPr lang="en-GB"/>
          </a:p>
          <a:p>
            <a:r>
              <a:rPr lang="en-GB"/>
              <a:t>The body has to work hard to perceive - physically the geologist has to get into the field to see the rocks he is interested in, to see and measure the structures and the relationships between different types of rocks, to take samples for further analysis, and to record these things on a map. </a:t>
            </a:r>
          </a:p>
          <a:p>
            <a:endParaRPr lang="en-GB"/>
          </a:p>
          <a:p>
            <a:r>
              <a:rPr lang="en-GB"/>
              <a:t>Being a geologist involves quite a lot of physical labour and performing particular routinised actions - like locating their positions on a map or aerial photograph made easier with GPS navigational aids, measuring the dip and strike of bedding in rocks, breaking rocks and examining fresh surfaces with a hand lens, photographing and sketching rock outcrops and annotating sketches with observations, and where there is little outcrop examining the soils.</a:t>
            </a:r>
          </a:p>
          <a:p>
            <a:endParaRPr lang="en-GB"/>
          </a:p>
          <a:p>
            <a:r>
              <a:rPr lang="en-GB"/>
              <a:t>This observational process is integrated with imagination - the geologist tries to solve a 3 dimensional puzzle with only bits of information and lots of gaps. He tries to understand the relationships between one type of rock and another and develop understanding of the geological history of the area. So conceptualisation - the building of working hypotheses to explain the geology goes hand in hand with the perceptual-observational process. And as a hypothesis forms the body is involved in testing it. A geologists mind has to enable him to go as he engages systematically with his problem. His body gets his senses and his mind to the places he needs to be in order to find the evidence that confirms his hypothesis or not. Past experience has shown me that there is much intuition involved in this process. Sometimes it just feels right to do something.</a:t>
            </a:r>
          </a:p>
          <a:p>
            <a:endParaRPr lang="en-GB"/>
          </a:p>
          <a:p>
            <a:r>
              <a:rPr lang="en-GB"/>
              <a:t>The geologist's observations and recording enable him to relate and synthesise disparate pieces of information to create a bigger picture. And after the day, back at camp, there is the pondering and reflection on what has been seen as the day's observations in notebooks are revisited and plotted on the base map. These analytical and conceptual processes continue after the field as samples are analysed and understood better. These elements of cognition, doing and being work together in a merry dance and the knowledge and understanding that is created, together with new artefacts through which this knowledge is communicated (maps and reports) is the creative outcome of this process. </a:t>
            </a:r>
          </a:p>
          <a:p>
            <a:endParaRPr lang="en-US"/>
          </a:p>
        </p:txBody>
      </p:sp>
      <p:sp>
        <p:nvSpPr>
          <p:cNvPr id="144388" name="Slide Number Placeholder 3"/>
          <p:cNvSpPr>
            <a:spLocks noGrp="1"/>
          </p:cNvSpPr>
          <p:nvPr>
            <p:ph type="sldNum" sz="quarter" idx="5"/>
          </p:nvPr>
        </p:nvSpPr>
        <p:spPr>
          <a:noFill/>
        </p:spPr>
        <p:txBody>
          <a:bodyPr/>
          <a:lstStyle/>
          <a:p>
            <a:fld id="{7BDDD6B1-531A-4FD2-B6A0-35551B32C38E}" type="slidenum">
              <a:rPr lang="en-GB" smtClean="0">
                <a:solidFill>
                  <a:srgbClr val="000000"/>
                </a:solidFill>
              </a:rPr>
              <a:pPr/>
              <a:t>13</a:t>
            </a:fld>
            <a:endParaRPr lang="en-GB">
              <a:solidFill>
                <a:srgbClr val="000000"/>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Slide Image Placeholder 1">
            <a:extLst>
              <a:ext uri="{FF2B5EF4-FFF2-40B4-BE49-F238E27FC236}">
                <a16:creationId xmlns:a16="http://schemas.microsoft.com/office/drawing/2014/main" xmlns="" id="{78A1EA4F-A57A-4AEE-A965-7D3811F42B4A}"/>
              </a:ext>
            </a:extLst>
          </p:cNvPr>
          <p:cNvSpPr>
            <a:spLocks noGrp="1" noRot="1" noChangeAspect="1" noChangeArrowheads="1" noTextEdit="1"/>
          </p:cNvSpPr>
          <p:nvPr>
            <p:ph type="sldImg"/>
          </p:nvPr>
        </p:nvSpPr>
        <p:spPr>
          <a:xfrm>
            <a:off x="1457325" y="1181100"/>
            <a:ext cx="4251325" cy="3189288"/>
          </a:xfrm>
          <a:ln/>
        </p:spPr>
      </p:sp>
      <p:sp>
        <p:nvSpPr>
          <p:cNvPr id="115715" name="Notes Placeholder 2">
            <a:extLst>
              <a:ext uri="{FF2B5EF4-FFF2-40B4-BE49-F238E27FC236}">
                <a16:creationId xmlns:a16="http://schemas.microsoft.com/office/drawing/2014/main" xmlns="" id="{10F34935-AC4C-443E-A1A2-F186D0E9F980}"/>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fontScale="70000" lnSpcReduction="20000"/>
          </a:bodyPr>
          <a:lstStyle/>
          <a:p>
            <a:r>
              <a:rPr lang="en-GB" altLang="en-US" sz="1000" dirty="0">
                <a:latin typeface="Arial" panose="020B0604020202020204" pitchFamily="34" charset="0"/>
              </a:rPr>
              <a:t>Summary of the components of a learning ecology</a:t>
            </a:r>
          </a:p>
          <a:p>
            <a:endParaRPr lang="en-GB" altLang="en-US" sz="1000" dirty="0">
              <a:latin typeface="Arial" panose="020B0604020202020204" pitchFamily="34" charset="0"/>
            </a:endParaRPr>
          </a:p>
          <a:p>
            <a:r>
              <a:rPr lang="en-GB" altLang="en-US" sz="1000" dirty="0">
                <a:latin typeface="Arial" panose="020B0604020202020204" pitchFamily="34" charset="0"/>
              </a:rPr>
              <a:t>Learning ecologies (Jackson 2013a:14) 'the process(es) we create in a particular context for a particular purpose that provides us with opportunities, relationships and resources for learning, development and achievement'.   </a:t>
            </a:r>
          </a:p>
          <a:p>
            <a:endParaRPr lang="en-US" altLang="en-US" sz="1000" dirty="0">
              <a:latin typeface="Arial" panose="020B0604020202020204" pitchFamily="34" charset="0"/>
            </a:endParaRPr>
          </a:p>
          <a:p>
            <a:r>
              <a:rPr lang="en-US" altLang="en-US" sz="1000" dirty="0">
                <a:latin typeface="Arial" panose="020B0604020202020204" pitchFamily="34" charset="0"/>
              </a:rPr>
              <a:t>This definition represents the integration and interdependence of the elements of learning and achievement which include the contexts and spaces we inhabit, including our history, relationships and resources, (the most important being knowledge and tools to aid thinking), and our will and capability to create a learning process or learning ecology for a particular purpose.</a:t>
            </a:r>
          </a:p>
          <a:p>
            <a:endParaRPr lang="en-US" altLang="en-US" sz="1000" dirty="0">
              <a:latin typeface="Arial" panose="020B0604020202020204" pitchFamily="34" charset="0"/>
            </a:endParaRPr>
          </a:p>
          <a:p>
            <a:r>
              <a:rPr lang="en-US" altLang="en-US" sz="1000" dirty="0">
                <a:latin typeface="Arial" panose="020B0604020202020204" pitchFamily="34" charset="0"/>
              </a:rPr>
              <a:t>Such actions may be directed explicitly to learning or mastering something but more likely they will be primarily concerned with performing a task, resolving an issue, solving a problem, or making the most of a new opportunity. </a:t>
            </a:r>
          </a:p>
          <a:p>
            <a:endParaRPr lang="en-GB" altLang="en-US" sz="1000" dirty="0">
              <a:latin typeface="Arial" panose="020B0604020202020204" pitchFamily="34" charset="0"/>
            </a:endParaRPr>
          </a:p>
          <a:p>
            <a:r>
              <a:rPr lang="en-GB" altLang="en-US" sz="1000" dirty="0">
                <a:latin typeface="Arial" panose="020B0604020202020204" pitchFamily="34" charset="0"/>
              </a:rPr>
              <a:t>Learning ecologies have temporal dimensions as well as spatial and contextual dimensions: they have the capability to connect different spaces and contexts existing simultaneously across a person's life-course, as well as different spaces and contexts existing in different time periods throughout their life-course. </a:t>
            </a:r>
          </a:p>
          <a:p>
            <a:endParaRPr lang="en-GB" altLang="en-US" sz="1000" dirty="0">
              <a:latin typeface="Arial" panose="020B0604020202020204" pitchFamily="34" charset="0"/>
            </a:endParaRPr>
          </a:p>
          <a:p>
            <a:endParaRPr lang="en-GB" altLang="en-US" sz="1000" dirty="0">
              <a:latin typeface="Arial" panose="020B0604020202020204" pitchFamily="34" charset="0"/>
            </a:endParaRPr>
          </a:p>
          <a:p>
            <a:pPr algn="ctr"/>
            <a:r>
              <a:rPr lang="en-GB" altLang="en-US" sz="1000" dirty="0">
                <a:latin typeface="Arial" panose="020B0604020202020204" pitchFamily="34" charset="0"/>
              </a:rPr>
              <a:t>HYPOTHESIS : ECOLOGIES FOR ACHIEVING OUR PURPOSES </a:t>
            </a:r>
          </a:p>
          <a:p>
            <a:pPr algn="ctr"/>
            <a:r>
              <a:rPr lang="en-GB" altLang="en-US" sz="1000" dirty="0">
                <a:latin typeface="Arial" panose="020B0604020202020204" pitchFamily="34" charset="0"/>
              </a:rPr>
              <a:t>ARE OUR VEHICLES FOR DISCOVERING &amp; CREATING MEANING</a:t>
            </a:r>
          </a:p>
          <a:p>
            <a:endParaRPr lang="en-GB" altLang="en-US" sz="1000" dirty="0">
              <a:latin typeface="Arial" panose="020B0604020202020204" pitchFamily="34" charset="0"/>
            </a:endParaRPr>
          </a:p>
          <a:p>
            <a:r>
              <a:rPr lang="en-GB" altLang="en-US" sz="1000" dirty="0">
                <a:latin typeface="Arial" panose="020B0604020202020204" pitchFamily="34" charset="0"/>
              </a:rPr>
              <a:t>Our </a:t>
            </a:r>
            <a:r>
              <a:rPr lang="en-GB" altLang="en-US" sz="1000" dirty="0">
                <a:solidFill>
                  <a:srgbClr val="FF0000"/>
                </a:solidFill>
                <a:latin typeface="Arial" panose="020B0604020202020204" pitchFamily="34" charset="0"/>
              </a:rPr>
              <a:t>beliefs</a:t>
            </a:r>
            <a:r>
              <a:rPr lang="en-GB" altLang="en-US" sz="1000" dirty="0">
                <a:latin typeface="Arial" panose="020B0604020202020204" pitchFamily="34" charset="0"/>
              </a:rPr>
              <a:t> </a:t>
            </a:r>
            <a:r>
              <a:rPr lang="en-GB" altLang="en-US" sz="1000" dirty="0">
                <a:solidFill>
                  <a:srgbClr val="FF0000"/>
                </a:solidFill>
                <a:latin typeface="Arial" panose="020B0604020202020204" pitchFamily="34" charset="0"/>
              </a:rPr>
              <a:t>shape what we value </a:t>
            </a:r>
            <a:r>
              <a:rPr lang="en-GB" altLang="en-US" sz="1000" dirty="0">
                <a:latin typeface="Arial" panose="020B0604020202020204" pitchFamily="34" charset="0"/>
              </a:rPr>
              <a:t>and what we value shape our beliefs</a:t>
            </a:r>
          </a:p>
          <a:p>
            <a:endParaRPr lang="en-GB" altLang="en-US" sz="1000" dirty="0">
              <a:latin typeface="Arial" panose="020B0604020202020204" pitchFamily="34" charset="0"/>
            </a:endParaRPr>
          </a:p>
          <a:p>
            <a:r>
              <a:rPr lang="en-GB" altLang="en-US" sz="1000" dirty="0">
                <a:latin typeface="Arial" panose="020B0604020202020204" pitchFamily="34" charset="0"/>
              </a:rPr>
              <a:t>Our  </a:t>
            </a:r>
            <a:r>
              <a:rPr lang="en-GB" altLang="en-US" sz="1000" dirty="0">
                <a:solidFill>
                  <a:srgbClr val="FF0000"/>
                </a:solidFill>
                <a:latin typeface="Arial" panose="020B0604020202020204" pitchFamily="34" charset="0"/>
              </a:rPr>
              <a:t>beliefs &amp;</a:t>
            </a:r>
            <a:r>
              <a:rPr lang="en-GB" altLang="en-US" sz="1000" dirty="0">
                <a:latin typeface="Arial" panose="020B0604020202020204" pitchFamily="34" charset="0"/>
              </a:rPr>
              <a:t> </a:t>
            </a:r>
            <a:r>
              <a:rPr lang="en-GB" altLang="en-US" sz="1000" dirty="0">
                <a:solidFill>
                  <a:srgbClr val="FF0000"/>
                </a:solidFill>
                <a:latin typeface="Arial" panose="020B0604020202020204" pitchFamily="34" charset="0"/>
              </a:rPr>
              <a:t>values shape our purposes </a:t>
            </a:r>
            <a:r>
              <a:rPr lang="en-GB" altLang="en-US" sz="1000" dirty="0">
                <a:latin typeface="Arial" panose="020B0604020202020204" pitchFamily="34" charset="0"/>
              </a:rPr>
              <a:t>– purposes emerge from the circumstances of our life and what we value they give our life meaning</a:t>
            </a:r>
          </a:p>
          <a:p>
            <a:endParaRPr lang="en-GB" altLang="en-US" sz="1000" dirty="0">
              <a:solidFill>
                <a:srgbClr val="FF0000"/>
              </a:solidFill>
              <a:latin typeface="Arial" panose="020B0604020202020204" pitchFamily="34" charset="0"/>
            </a:endParaRPr>
          </a:p>
          <a:p>
            <a:r>
              <a:rPr lang="en-GB" altLang="en-US" sz="1000" dirty="0">
                <a:solidFill>
                  <a:srgbClr val="FF0000"/>
                </a:solidFill>
                <a:latin typeface="Arial" panose="020B0604020202020204" pitchFamily="34" charset="0"/>
              </a:rPr>
              <a:t>Purposes create intentions (will/desire/ambition)</a:t>
            </a:r>
            <a:r>
              <a:rPr lang="en-GB" altLang="en-US" sz="1000" dirty="0">
                <a:latin typeface="Arial" panose="020B0604020202020204" pitchFamily="34" charset="0"/>
              </a:rPr>
              <a:t> to act on purpose (to reinforce the meaning that is our life) eg the desire to make a positive contribution/to make a difference to create a better version of oneself and to create new value in the world we are attending</a:t>
            </a:r>
          </a:p>
          <a:p>
            <a:endParaRPr lang="en-GB" altLang="en-US" sz="1000" dirty="0">
              <a:latin typeface="Arial" panose="020B0604020202020204" pitchFamily="34" charset="0"/>
            </a:endParaRPr>
          </a:p>
          <a:p>
            <a:r>
              <a:rPr lang="en-GB" altLang="en-US" sz="1000" dirty="0">
                <a:solidFill>
                  <a:srgbClr val="FF0000"/>
                </a:solidFill>
                <a:latin typeface="Arial" panose="020B0604020202020204" pitchFamily="34" charset="0"/>
              </a:rPr>
              <a:t>Intentions cause us to search our life/world (contexts) for affordance </a:t>
            </a:r>
            <a:r>
              <a:rPr lang="en-GB" altLang="en-US" sz="1000" dirty="0">
                <a:latin typeface="Arial" panose="020B0604020202020204" pitchFamily="34" charset="0"/>
              </a:rPr>
              <a:t>(perceptions of possibility for action – eg to make a difference) </a:t>
            </a:r>
          </a:p>
          <a:p>
            <a:endParaRPr lang="en-GB" altLang="en-US" sz="1000" dirty="0">
              <a:latin typeface="Arial" panose="020B0604020202020204" pitchFamily="34" charset="0"/>
            </a:endParaRPr>
          </a:p>
          <a:p>
            <a:r>
              <a:rPr lang="en-GB" altLang="en-US" sz="1000" dirty="0">
                <a:solidFill>
                  <a:srgbClr val="FF0000"/>
                </a:solidFill>
                <a:latin typeface="Arial" panose="020B0604020202020204" pitchFamily="34" charset="0"/>
              </a:rPr>
              <a:t>Affordance enables us to formulate goals to drive specific actions and behaviours in the particular contexts and situations of our life/world</a:t>
            </a:r>
          </a:p>
          <a:p>
            <a:endParaRPr lang="en-GB" altLang="en-US" sz="1000" dirty="0">
              <a:latin typeface="Arial" panose="020B0604020202020204" pitchFamily="34" charset="0"/>
            </a:endParaRPr>
          </a:p>
          <a:p>
            <a:r>
              <a:rPr lang="en-GB" altLang="en-US" sz="1000" dirty="0">
                <a:solidFill>
                  <a:srgbClr val="FF0000"/>
                </a:solidFill>
                <a:latin typeface="Arial" panose="020B0604020202020204" pitchFamily="34" charset="0"/>
              </a:rPr>
              <a:t>These actions and behaviours result in an ‘ecology for achieving our goals’. </a:t>
            </a:r>
            <a:r>
              <a:rPr lang="en-GB" altLang="en-US" sz="1000" dirty="0">
                <a:latin typeface="Arial" panose="020B0604020202020204" pitchFamily="34" charset="0"/>
              </a:rPr>
              <a:t>Our ecology is the way we interpret, relate to, connect and interact with our world of which we are a part not a separate entity. Our ecology involves relationships, activities, experiences, use of resources (knowledge/tools and other artefacts) through which we learn and develop in order to accomplish something we value and create new and deeper meanings in the process.</a:t>
            </a:r>
          </a:p>
          <a:p>
            <a:endParaRPr lang="en-GB" altLang="en-US" sz="1000" dirty="0">
              <a:latin typeface="Arial" panose="020B0604020202020204" pitchFamily="34" charset="0"/>
            </a:endParaRPr>
          </a:p>
          <a:p>
            <a:r>
              <a:rPr lang="en-GB" altLang="en-US" sz="1000" dirty="0">
                <a:solidFill>
                  <a:srgbClr val="FF0000"/>
                </a:solidFill>
                <a:latin typeface="Arial" panose="020B0604020202020204" pitchFamily="34" charset="0"/>
              </a:rPr>
              <a:t>New meaning grows from the experiences and reflections on experience grown through our ecology when it is integrated with our previous understandings, values and beliefs. </a:t>
            </a:r>
            <a:r>
              <a:rPr lang="en-GB" altLang="en-US" sz="1000" dirty="0">
                <a:latin typeface="Arial" panose="020B0604020202020204" pitchFamily="34" charset="0"/>
              </a:rPr>
              <a:t>Our unfolding experiences contain things which are currently meaningful and also things that do not make sense to us. It is in striving to make sense or better sense of such things that new meaning grows in relation to all of the above. Its an ecological process.</a:t>
            </a:r>
          </a:p>
          <a:p>
            <a:endParaRPr lang="en-GB" altLang="en-US" dirty="0">
              <a:latin typeface="Arial" panose="020B0604020202020204" pitchFamily="34" charset="0"/>
            </a:endParaRPr>
          </a:p>
          <a:p>
            <a:endParaRPr lang="en-GB" altLang="en-US" dirty="0">
              <a:latin typeface="Arial" panose="020B0604020202020204" pitchFamily="34" charset="0"/>
            </a:endParaRPr>
          </a:p>
          <a:p>
            <a:endParaRPr lang="en-GB" altLang="en-US" dirty="0">
              <a:latin typeface="Arial" panose="020B0604020202020204" pitchFamily="34" charset="0"/>
            </a:endParaRPr>
          </a:p>
          <a:p>
            <a:endParaRPr lang="en-US" altLang="en-US" dirty="0">
              <a:latin typeface="Arial" panose="020B0604020202020204" pitchFamily="34" charset="0"/>
            </a:endParaRPr>
          </a:p>
        </p:txBody>
      </p:sp>
      <p:sp>
        <p:nvSpPr>
          <p:cNvPr id="115716" name="Slide Number Placeholder 3">
            <a:extLst>
              <a:ext uri="{FF2B5EF4-FFF2-40B4-BE49-F238E27FC236}">
                <a16:creationId xmlns:a16="http://schemas.microsoft.com/office/drawing/2014/main" xmlns="" id="{8391D13B-B24A-4820-999E-3E2D48D96740}"/>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panose="020B0604020202020204" pitchFamily="34" charset="0"/>
                <a:ea typeface="MS PGothic" panose="020B0600070205080204" pitchFamily="34" charset="-128"/>
              </a:defRPr>
            </a:lvl1pPr>
            <a:lvl2pPr marL="771450" indent="-296711">
              <a:defRPr b="1">
                <a:solidFill>
                  <a:schemeClr val="tx1"/>
                </a:solidFill>
                <a:latin typeface="Arial" panose="020B0604020202020204" pitchFamily="34" charset="0"/>
                <a:ea typeface="MS PGothic" panose="020B0600070205080204" pitchFamily="34" charset="-128"/>
              </a:defRPr>
            </a:lvl2pPr>
            <a:lvl3pPr marL="1186847" indent="-237369">
              <a:defRPr b="1">
                <a:solidFill>
                  <a:schemeClr val="tx1"/>
                </a:solidFill>
                <a:latin typeface="Arial" panose="020B0604020202020204" pitchFamily="34" charset="0"/>
                <a:ea typeface="MS PGothic" panose="020B0600070205080204" pitchFamily="34" charset="-128"/>
              </a:defRPr>
            </a:lvl3pPr>
            <a:lvl4pPr marL="1661585" indent="-237369">
              <a:defRPr b="1">
                <a:solidFill>
                  <a:schemeClr val="tx1"/>
                </a:solidFill>
                <a:latin typeface="Arial" panose="020B0604020202020204" pitchFamily="34" charset="0"/>
                <a:ea typeface="MS PGothic" panose="020B0600070205080204" pitchFamily="34" charset="-128"/>
              </a:defRPr>
            </a:lvl4pPr>
            <a:lvl5pPr marL="2136324" indent="-237369">
              <a:defRPr b="1">
                <a:solidFill>
                  <a:schemeClr val="tx1"/>
                </a:solidFill>
                <a:latin typeface="Arial" panose="020B0604020202020204" pitchFamily="34" charset="0"/>
                <a:ea typeface="MS PGothic" panose="020B0600070205080204" pitchFamily="34" charset="-128"/>
              </a:defRPr>
            </a:lvl5pPr>
            <a:lvl6pPr marL="2611062" indent="-237369"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6pPr>
            <a:lvl7pPr marL="3085801" indent="-237369"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7pPr>
            <a:lvl8pPr marL="3560540" indent="-237369"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8pPr>
            <a:lvl9pPr marL="4035279" indent="-237369"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9pPr>
          </a:lstStyle>
          <a:p>
            <a:fld id="{E2EFB9DF-3BA9-4316-AFFC-D82FC24513C5}" type="slidenum">
              <a:rPr lang="en-GB" altLang="en-US" b="0">
                <a:solidFill>
                  <a:srgbClr val="000000"/>
                </a:solidFill>
              </a:rPr>
              <a:pPr/>
              <a:t>14</a:t>
            </a:fld>
            <a:endParaRPr lang="en-GB" altLang="en-US" b="0">
              <a:solidFill>
                <a:srgbClr val="000000"/>
              </a:solidFill>
            </a:endParaRPr>
          </a:p>
        </p:txBody>
      </p:sp>
    </p:spTree>
    <p:extLst>
      <p:ext uri="{BB962C8B-B14F-4D97-AF65-F5344CB8AC3E}">
        <p14:creationId xmlns:p14="http://schemas.microsoft.com/office/powerpoint/2010/main" val="22438025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412B6FC4-DD9E-46BB-B5EB-AE6255749981}" type="datetimeFigureOut">
              <a:rPr lang="en-GB" smtClean="0"/>
              <a:pPr/>
              <a:t>22/10/19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6E60A58-B9D7-4E75-B269-5304BE8E4B52}" type="slidenum">
              <a:rPr lang="en-GB" smtClean="0"/>
              <a:pPr/>
              <a:t>‹#›</a:t>
            </a:fld>
            <a:endParaRPr lang="en-GB"/>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412B6FC4-DD9E-46BB-B5EB-AE6255749981}" type="datetimeFigureOut">
              <a:rPr lang="en-GB" smtClean="0"/>
              <a:pPr/>
              <a:t>22/10/19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6E60A58-B9D7-4E75-B269-5304BE8E4B52}" type="slidenum">
              <a:rPr lang="en-GB" smtClean="0"/>
              <a:pPr/>
              <a:t>‹#›</a:t>
            </a:fld>
            <a:endParaRPr lang="en-GB"/>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412B6FC4-DD9E-46BB-B5EB-AE6255749981}" type="datetimeFigureOut">
              <a:rPr lang="en-GB" smtClean="0"/>
              <a:pPr/>
              <a:t>22/10/19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6E60A58-B9D7-4E75-B269-5304BE8E4B52}" type="slidenum">
              <a:rPr lang="en-GB" smtClean="0"/>
              <a:pPr/>
              <a:t>‹#›</a:t>
            </a:fld>
            <a:endParaRPr lang="en-GB"/>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GB"/>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0521882-5F3A-4E6A-AEBA-12865EE16388}" type="slidenum">
              <a:rPr lang="en-GB" altLang="en-US">
                <a:solidFill>
                  <a:srgbClr val="000000"/>
                </a:solidFill>
              </a:rPr>
              <a:pPr>
                <a:defRPr/>
              </a:pPr>
              <a:t>‹#›</a:t>
            </a:fld>
            <a:endParaRPr lang="en-GB"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D70C101-3ACE-4153-930B-39D642766761}" type="slidenum">
              <a:rPr lang="en-GB" altLang="en-US">
                <a:solidFill>
                  <a:srgbClr val="000000"/>
                </a:solidFill>
              </a:rPr>
              <a:pPr>
                <a:defRPr/>
              </a:pPr>
              <a:t>‹#›</a:t>
            </a:fld>
            <a:endParaRPr lang="en-GB"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GB"/>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93BD1E5-D9D4-4928-89D3-88B3AF320B16}" type="slidenum">
              <a:rPr lang="en-GB" altLang="en-US">
                <a:solidFill>
                  <a:srgbClr val="000000"/>
                </a:solidFill>
              </a:rPr>
              <a:pPr>
                <a:defRPr/>
              </a:pPr>
              <a:t>‹#›</a:t>
            </a:fld>
            <a:endParaRPr lang="en-GB"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99CFCE0-350F-4D8C-A5EE-DC983C4D64B2}" type="slidenum">
              <a:rPr lang="en-GB" altLang="en-US">
                <a:solidFill>
                  <a:srgbClr val="000000"/>
                </a:solidFill>
              </a:rPr>
              <a:pPr>
                <a:defRPr/>
              </a:pPr>
              <a:t>‹#›</a:t>
            </a:fld>
            <a:endParaRPr lang="en-GB"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81EA2EAF-868C-439D-A535-61392285ADB4}" type="slidenum">
              <a:rPr lang="en-GB" altLang="en-US">
                <a:solidFill>
                  <a:srgbClr val="000000"/>
                </a:solidFill>
              </a:rPr>
              <a:pPr>
                <a:defRPr/>
              </a:pPr>
              <a:t>‹#›</a:t>
            </a:fld>
            <a:endParaRPr lang="en-GB"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F22165A-ADEB-4AE2-8B0C-1F01F4776528}" type="slidenum">
              <a:rPr lang="en-GB" altLang="en-US">
                <a:solidFill>
                  <a:srgbClr val="000000"/>
                </a:solidFill>
              </a:rPr>
              <a:pPr>
                <a:defRPr/>
              </a:pPr>
              <a:t>‹#›</a:t>
            </a:fld>
            <a:endParaRPr lang="en-GB"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AA5B5E74-5861-4291-AE5A-83A89917A424}" type="slidenum">
              <a:rPr lang="en-GB" altLang="en-US">
                <a:solidFill>
                  <a:srgbClr val="000000"/>
                </a:solidFill>
              </a:rPr>
              <a:pPr>
                <a:defRPr/>
              </a:pPr>
              <a:t>‹#›</a:t>
            </a:fld>
            <a:endParaRPr lang="en-GB"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3BCD787-560E-49BC-A447-4932873D1C8B}" type="slidenum">
              <a:rPr lang="en-GB" altLang="en-US">
                <a:solidFill>
                  <a:srgbClr val="000000"/>
                </a:solidFill>
              </a:rPr>
              <a:pPr>
                <a:defRPr/>
              </a:pPr>
              <a:t>‹#›</a:t>
            </a:fld>
            <a:endParaRPr lang="en-GB"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412B6FC4-DD9E-46BB-B5EB-AE6255749981}" type="datetimeFigureOut">
              <a:rPr lang="en-GB" smtClean="0"/>
              <a:pPr/>
              <a:t>22/10/19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6E60A58-B9D7-4E75-B269-5304BE8E4B52}" type="slidenum">
              <a:rPr lang="en-GB" smtClean="0"/>
              <a:pPr/>
              <a:t>‹#›</a:t>
            </a:fld>
            <a:endParaRPr lang="en-GB"/>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E0447A6-4922-4BD5-9898-0D9D292492A1}" type="slidenum">
              <a:rPr lang="en-GB" altLang="en-US">
                <a:solidFill>
                  <a:srgbClr val="000000"/>
                </a:solidFill>
              </a:rPr>
              <a:pPr>
                <a:defRPr/>
              </a:pPr>
              <a:t>‹#›</a:t>
            </a:fld>
            <a:endParaRPr lang="en-GB"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AD6985C-9A5D-412C-BCAB-D473DB7F7147}" type="slidenum">
              <a:rPr lang="en-GB" altLang="en-US">
                <a:solidFill>
                  <a:srgbClr val="000000"/>
                </a:solidFill>
              </a:rPr>
              <a:pPr>
                <a:defRPr/>
              </a:pPr>
              <a:t>‹#›</a:t>
            </a:fld>
            <a:endParaRPr lang="en-GB"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1CE2B2D-1C2B-4596-893A-E3F02C22D976}" type="slidenum">
              <a:rPr lang="en-GB" altLang="en-US">
                <a:solidFill>
                  <a:srgbClr val="000000"/>
                </a:solidFill>
              </a:rPr>
              <a:pPr>
                <a:defRPr/>
              </a:pPr>
              <a:t>‹#›</a:t>
            </a:fld>
            <a:endParaRPr lang="en-GB"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92000D64-B012-47A9-B66E-95A89B12CDEA}" type="slidenum">
              <a:rPr lang="en-GB" altLang="en-US">
                <a:solidFill>
                  <a:srgbClr val="000000"/>
                </a:solidFill>
              </a:rPr>
              <a:pPr>
                <a:defRPr/>
              </a:pPr>
              <a:t>‹#›</a:t>
            </a:fld>
            <a:endParaRPr lang="en-GB"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x" preserve="1">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Text Placeholder 2"/>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68AC514-F9F5-42F9-B72B-6C7DCA35EC0E}" type="slidenum">
              <a:rPr lang="en-GB" altLang="en-US">
                <a:solidFill>
                  <a:srgbClr val="000000"/>
                </a:solidFill>
              </a:rPr>
              <a:pPr>
                <a:defRPr/>
              </a:pPr>
              <a:t>‹#›</a:t>
            </a:fld>
            <a:endParaRPr lang="en-GB"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57E71A6-6A34-47E0-A51B-014D7A10BC4F}" type="datetimeFigureOut">
              <a:rPr lang="en-US" smtClean="0"/>
              <a:t>22/10/19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8473AE7-E20B-4B0A-964C-0AEEE9696BDB}" type="slidenum">
              <a:rPr lang="en-US" smtClean="0"/>
              <a:t>‹#›</a:t>
            </a:fld>
            <a:endParaRPr lang="en-US"/>
          </a:p>
        </p:txBody>
      </p:sp>
    </p:spTree>
    <p:extLst>
      <p:ext uri="{BB962C8B-B14F-4D97-AF65-F5344CB8AC3E}">
        <p14:creationId xmlns:p14="http://schemas.microsoft.com/office/powerpoint/2010/main" val="6042581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57E71A6-6A34-47E0-A51B-014D7A10BC4F}" type="datetimeFigureOut">
              <a:rPr lang="en-US" smtClean="0"/>
              <a:t>22/10/19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8473AE7-E20B-4B0A-964C-0AEEE9696BDB}" type="slidenum">
              <a:rPr lang="en-US" smtClean="0"/>
              <a:t>‹#›</a:t>
            </a:fld>
            <a:endParaRPr lang="en-US"/>
          </a:p>
        </p:txBody>
      </p:sp>
    </p:spTree>
    <p:extLst>
      <p:ext uri="{BB962C8B-B14F-4D97-AF65-F5344CB8AC3E}">
        <p14:creationId xmlns:p14="http://schemas.microsoft.com/office/powerpoint/2010/main" val="803333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57E71A6-6A34-47E0-A51B-014D7A10BC4F}" type="datetimeFigureOut">
              <a:rPr lang="en-US" smtClean="0"/>
              <a:t>22/10/19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8473AE7-E20B-4B0A-964C-0AEEE9696BDB}" type="slidenum">
              <a:rPr lang="en-US" smtClean="0"/>
              <a:t>‹#›</a:t>
            </a:fld>
            <a:endParaRPr lang="en-US"/>
          </a:p>
        </p:txBody>
      </p:sp>
    </p:spTree>
    <p:extLst>
      <p:ext uri="{BB962C8B-B14F-4D97-AF65-F5344CB8AC3E}">
        <p14:creationId xmlns:p14="http://schemas.microsoft.com/office/powerpoint/2010/main" val="13640401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57E71A6-6A34-47E0-A51B-014D7A10BC4F}" type="datetimeFigureOut">
              <a:rPr lang="en-US" smtClean="0"/>
              <a:t>22/10/19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8473AE7-E20B-4B0A-964C-0AEEE9696BDB}" type="slidenum">
              <a:rPr lang="en-US" smtClean="0"/>
              <a:t>‹#›</a:t>
            </a:fld>
            <a:endParaRPr lang="en-US"/>
          </a:p>
        </p:txBody>
      </p:sp>
    </p:spTree>
    <p:extLst>
      <p:ext uri="{BB962C8B-B14F-4D97-AF65-F5344CB8AC3E}">
        <p14:creationId xmlns:p14="http://schemas.microsoft.com/office/powerpoint/2010/main" val="2303522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57E71A6-6A34-47E0-A51B-014D7A10BC4F}" type="datetimeFigureOut">
              <a:rPr lang="en-US" smtClean="0"/>
              <a:t>22/10/19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8473AE7-E20B-4B0A-964C-0AEEE9696BDB}" type="slidenum">
              <a:rPr lang="en-US" smtClean="0"/>
              <a:t>‹#›</a:t>
            </a:fld>
            <a:endParaRPr lang="en-US"/>
          </a:p>
        </p:txBody>
      </p:sp>
    </p:spTree>
    <p:extLst>
      <p:ext uri="{BB962C8B-B14F-4D97-AF65-F5344CB8AC3E}">
        <p14:creationId xmlns:p14="http://schemas.microsoft.com/office/powerpoint/2010/main" val="13182670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12B6FC4-DD9E-46BB-B5EB-AE6255749981}" type="datetimeFigureOut">
              <a:rPr lang="en-GB" smtClean="0"/>
              <a:pPr/>
              <a:t>22/10/19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6E60A58-B9D7-4E75-B269-5304BE8E4B52}" type="slidenum">
              <a:rPr lang="en-GB" smtClean="0"/>
              <a:pPr/>
              <a:t>‹#›</a:t>
            </a:fld>
            <a:endParaRPr lang="en-GB"/>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57E71A6-6A34-47E0-A51B-014D7A10BC4F}" type="datetimeFigureOut">
              <a:rPr lang="en-US" smtClean="0"/>
              <a:t>22/10/19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8473AE7-E20B-4B0A-964C-0AEEE9696BDB}" type="slidenum">
              <a:rPr lang="en-US" smtClean="0"/>
              <a:t>‹#›</a:t>
            </a:fld>
            <a:endParaRPr lang="en-US"/>
          </a:p>
        </p:txBody>
      </p:sp>
    </p:spTree>
    <p:extLst>
      <p:ext uri="{BB962C8B-B14F-4D97-AF65-F5344CB8AC3E}">
        <p14:creationId xmlns:p14="http://schemas.microsoft.com/office/powerpoint/2010/main" val="10895772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57E71A6-6A34-47E0-A51B-014D7A10BC4F}" type="datetimeFigureOut">
              <a:rPr lang="en-US" smtClean="0"/>
              <a:t>22/10/19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8473AE7-E20B-4B0A-964C-0AEEE9696BDB}" type="slidenum">
              <a:rPr lang="en-US" smtClean="0"/>
              <a:t>‹#›</a:t>
            </a:fld>
            <a:endParaRPr lang="en-US"/>
          </a:p>
        </p:txBody>
      </p:sp>
    </p:spTree>
    <p:extLst>
      <p:ext uri="{BB962C8B-B14F-4D97-AF65-F5344CB8AC3E}">
        <p14:creationId xmlns:p14="http://schemas.microsoft.com/office/powerpoint/2010/main" val="19534426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57E71A6-6A34-47E0-A51B-014D7A10BC4F}" type="datetimeFigureOut">
              <a:rPr lang="en-US" smtClean="0"/>
              <a:t>22/10/19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8473AE7-E20B-4B0A-964C-0AEEE9696BDB}" type="slidenum">
              <a:rPr lang="en-US" smtClean="0"/>
              <a:t>‹#›</a:t>
            </a:fld>
            <a:endParaRPr lang="en-US"/>
          </a:p>
        </p:txBody>
      </p:sp>
    </p:spTree>
    <p:extLst>
      <p:ext uri="{BB962C8B-B14F-4D97-AF65-F5344CB8AC3E}">
        <p14:creationId xmlns:p14="http://schemas.microsoft.com/office/powerpoint/2010/main" val="13880781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57E71A6-6A34-47E0-A51B-014D7A10BC4F}" type="datetimeFigureOut">
              <a:rPr lang="en-US" smtClean="0"/>
              <a:t>22/10/19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8473AE7-E20B-4B0A-964C-0AEEE9696BDB}" type="slidenum">
              <a:rPr lang="en-US" smtClean="0"/>
              <a:t>‹#›</a:t>
            </a:fld>
            <a:endParaRPr lang="en-US"/>
          </a:p>
        </p:txBody>
      </p:sp>
    </p:spTree>
    <p:extLst>
      <p:ext uri="{BB962C8B-B14F-4D97-AF65-F5344CB8AC3E}">
        <p14:creationId xmlns:p14="http://schemas.microsoft.com/office/powerpoint/2010/main" val="6339983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57E71A6-6A34-47E0-A51B-014D7A10BC4F}" type="datetimeFigureOut">
              <a:rPr lang="en-US" smtClean="0"/>
              <a:t>22/10/19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8473AE7-E20B-4B0A-964C-0AEEE9696BDB}" type="slidenum">
              <a:rPr lang="en-US" smtClean="0"/>
              <a:t>‹#›</a:t>
            </a:fld>
            <a:endParaRPr lang="en-US"/>
          </a:p>
        </p:txBody>
      </p:sp>
    </p:spTree>
    <p:extLst>
      <p:ext uri="{BB962C8B-B14F-4D97-AF65-F5344CB8AC3E}">
        <p14:creationId xmlns:p14="http://schemas.microsoft.com/office/powerpoint/2010/main" val="39416708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57E71A6-6A34-47E0-A51B-014D7A10BC4F}" type="datetimeFigureOut">
              <a:rPr lang="en-US" smtClean="0"/>
              <a:t>22/10/19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8473AE7-E20B-4B0A-964C-0AEEE9696BDB}" type="slidenum">
              <a:rPr lang="en-US" smtClean="0"/>
              <a:t>‹#›</a:t>
            </a:fld>
            <a:endParaRPr lang="en-US"/>
          </a:p>
        </p:txBody>
      </p:sp>
    </p:spTree>
    <p:extLst>
      <p:ext uri="{BB962C8B-B14F-4D97-AF65-F5344CB8AC3E}">
        <p14:creationId xmlns:p14="http://schemas.microsoft.com/office/powerpoint/2010/main" val="22718486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xmlns="" id="{A8EDD745-0CA3-4BC7-BC4B-AE977C02A00F}"/>
              </a:ext>
            </a:extLst>
          </p:cNvPr>
          <p:cNvSpPr>
            <a:spLocks noGrp="1"/>
          </p:cNvSpPr>
          <p:nvPr>
            <p:ph type="dt" sz="half" idx="10"/>
          </p:nvPr>
        </p:nvSpPr>
        <p:spPr/>
        <p:txBody>
          <a:bodyPr/>
          <a:lstStyle>
            <a:lvl1pPr eaLnBrk="0" fontAlgn="base" hangingPunct="0">
              <a:spcBef>
                <a:spcPct val="0"/>
              </a:spcBef>
              <a:spcAft>
                <a:spcPct val="0"/>
              </a:spcAft>
              <a:defRPr b="1">
                <a:latin typeface="Arial" pitchFamily="34" charset="0"/>
                <a:ea typeface="MS PGothic" pitchFamily="34" charset="-128"/>
              </a:defRPr>
            </a:lvl1pPr>
          </a:lstStyle>
          <a:p>
            <a:pPr>
              <a:defRPr/>
            </a:pPr>
            <a:fld id="{2B2D2C75-78D7-42DF-9DB5-0B4A54271421}" type="datetimeFigureOut">
              <a:rPr lang="en-GB"/>
              <a:pPr>
                <a:defRPr/>
              </a:pPr>
              <a:t>22/10/19</a:t>
            </a:fld>
            <a:endParaRPr lang="en-GB"/>
          </a:p>
        </p:txBody>
      </p:sp>
      <p:sp>
        <p:nvSpPr>
          <p:cNvPr id="5" name="Footer Placeholder 4">
            <a:extLst>
              <a:ext uri="{FF2B5EF4-FFF2-40B4-BE49-F238E27FC236}">
                <a16:creationId xmlns:a16="http://schemas.microsoft.com/office/drawing/2014/main" xmlns="" id="{4A271025-2381-4F7D-9BE6-95B180AFE1A6}"/>
              </a:ext>
            </a:extLst>
          </p:cNvPr>
          <p:cNvSpPr>
            <a:spLocks noGrp="1"/>
          </p:cNvSpPr>
          <p:nvPr>
            <p:ph type="ftr" sz="quarter" idx="11"/>
          </p:nvPr>
        </p:nvSpPr>
        <p:spPr/>
        <p:txBody>
          <a:bodyPr/>
          <a:lstStyle>
            <a:lvl1pPr eaLnBrk="0" fontAlgn="base" hangingPunct="0">
              <a:spcBef>
                <a:spcPct val="0"/>
              </a:spcBef>
              <a:spcAft>
                <a:spcPct val="0"/>
              </a:spcAft>
              <a:defRPr b="1">
                <a:latin typeface="Arial" pitchFamily="34" charset="0"/>
                <a:ea typeface="MS PGothic" pitchFamily="34" charset="-128"/>
              </a:defRPr>
            </a:lvl1pPr>
          </a:lstStyle>
          <a:p>
            <a:pPr>
              <a:defRPr/>
            </a:pPr>
            <a:endParaRPr lang="en-GB"/>
          </a:p>
        </p:txBody>
      </p:sp>
      <p:sp>
        <p:nvSpPr>
          <p:cNvPr id="6" name="Slide Number Placeholder 5">
            <a:extLst>
              <a:ext uri="{FF2B5EF4-FFF2-40B4-BE49-F238E27FC236}">
                <a16:creationId xmlns:a16="http://schemas.microsoft.com/office/drawing/2014/main" xmlns="" id="{04E2F64F-4D7A-4C3B-94D7-391F9E076DFF}"/>
              </a:ext>
            </a:extLst>
          </p:cNvPr>
          <p:cNvSpPr>
            <a:spLocks noGrp="1"/>
          </p:cNvSpPr>
          <p:nvPr>
            <p:ph type="sldNum" sz="quarter" idx="12"/>
          </p:nvPr>
        </p:nvSpPr>
        <p:spPr/>
        <p:txBody>
          <a:bodyPr/>
          <a:lstStyle>
            <a:lvl1pPr eaLnBrk="0" hangingPunct="0">
              <a:defRPr b="1">
                <a:latin typeface="Arial" panose="020B0604020202020204" pitchFamily="34" charset="0"/>
              </a:defRPr>
            </a:lvl1pPr>
          </a:lstStyle>
          <a:p>
            <a:pPr>
              <a:defRPr/>
            </a:pPr>
            <a:fld id="{5BD78E14-C405-4C3A-A8C5-5A68800C1E0F}" type="slidenum">
              <a:rPr lang="en-GB" altLang="en-US"/>
              <a:pPr>
                <a:defRPr/>
              </a:pPr>
              <a:t>‹#›</a:t>
            </a:fld>
            <a:endParaRPr lang="en-GB" altLang="en-US"/>
          </a:p>
        </p:txBody>
      </p:sp>
    </p:spTree>
    <p:extLst>
      <p:ext uri="{BB962C8B-B14F-4D97-AF65-F5344CB8AC3E}">
        <p14:creationId xmlns:p14="http://schemas.microsoft.com/office/powerpoint/2010/main" val="37024385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xmlns="" id="{EE4B741E-56F2-46B2-A114-4B8447CC152B}"/>
              </a:ext>
            </a:extLst>
          </p:cNvPr>
          <p:cNvSpPr>
            <a:spLocks noGrp="1"/>
          </p:cNvSpPr>
          <p:nvPr>
            <p:ph type="dt" sz="half" idx="10"/>
          </p:nvPr>
        </p:nvSpPr>
        <p:spPr/>
        <p:txBody>
          <a:bodyPr/>
          <a:lstStyle>
            <a:lvl1pPr eaLnBrk="0" fontAlgn="base" hangingPunct="0">
              <a:spcBef>
                <a:spcPct val="0"/>
              </a:spcBef>
              <a:spcAft>
                <a:spcPct val="0"/>
              </a:spcAft>
              <a:defRPr b="1">
                <a:latin typeface="Arial" pitchFamily="34" charset="0"/>
                <a:ea typeface="MS PGothic" pitchFamily="34" charset="-128"/>
              </a:defRPr>
            </a:lvl1pPr>
          </a:lstStyle>
          <a:p>
            <a:pPr>
              <a:defRPr/>
            </a:pPr>
            <a:fld id="{D80EE0C4-C03D-4C82-BBFC-8D681A455FAD}" type="datetimeFigureOut">
              <a:rPr lang="en-GB"/>
              <a:pPr>
                <a:defRPr/>
              </a:pPr>
              <a:t>22/10/19</a:t>
            </a:fld>
            <a:endParaRPr lang="en-GB"/>
          </a:p>
        </p:txBody>
      </p:sp>
      <p:sp>
        <p:nvSpPr>
          <p:cNvPr id="5" name="Footer Placeholder 4">
            <a:extLst>
              <a:ext uri="{FF2B5EF4-FFF2-40B4-BE49-F238E27FC236}">
                <a16:creationId xmlns:a16="http://schemas.microsoft.com/office/drawing/2014/main" xmlns="" id="{25FDFB2B-3F1A-4BAA-A07E-012A780442CE}"/>
              </a:ext>
            </a:extLst>
          </p:cNvPr>
          <p:cNvSpPr>
            <a:spLocks noGrp="1"/>
          </p:cNvSpPr>
          <p:nvPr>
            <p:ph type="ftr" sz="quarter" idx="11"/>
          </p:nvPr>
        </p:nvSpPr>
        <p:spPr/>
        <p:txBody>
          <a:bodyPr/>
          <a:lstStyle>
            <a:lvl1pPr eaLnBrk="0" fontAlgn="base" hangingPunct="0">
              <a:spcBef>
                <a:spcPct val="0"/>
              </a:spcBef>
              <a:spcAft>
                <a:spcPct val="0"/>
              </a:spcAft>
              <a:defRPr b="1">
                <a:latin typeface="Arial" pitchFamily="34" charset="0"/>
                <a:ea typeface="MS PGothic" pitchFamily="34" charset="-128"/>
              </a:defRPr>
            </a:lvl1pPr>
          </a:lstStyle>
          <a:p>
            <a:pPr>
              <a:defRPr/>
            </a:pPr>
            <a:endParaRPr lang="en-GB"/>
          </a:p>
        </p:txBody>
      </p:sp>
      <p:sp>
        <p:nvSpPr>
          <p:cNvPr id="6" name="Slide Number Placeholder 5">
            <a:extLst>
              <a:ext uri="{FF2B5EF4-FFF2-40B4-BE49-F238E27FC236}">
                <a16:creationId xmlns:a16="http://schemas.microsoft.com/office/drawing/2014/main" xmlns="" id="{A736B03B-7900-4E7F-B7D0-14629A48B31D}"/>
              </a:ext>
            </a:extLst>
          </p:cNvPr>
          <p:cNvSpPr>
            <a:spLocks noGrp="1"/>
          </p:cNvSpPr>
          <p:nvPr>
            <p:ph type="sldNum" sz="quarter" idx="12"/>
          </p:nvPr>
        </p:nvSpPr>
        <p:spPr/>
        <p:txBody>
          <a:bodyPr/>
          <a:lstStyle>
            <a:lvl1pPr eaLnBrk="0" hangingPunct="0">
              <a:defRPr b="1">
                <a:latin typeface="Arial" panose="020B0604020202020204" pitchFamily="34" charset="0"/>
              </a:defRPr>
            </a:lvl1pPr>
          </a:lstStyle>
          <a:p>
            <a:pPr>
              <a:defRPr/>
            </a:pPr>
            <a:fld id="{6936FAC0-95A8-4CB0-954B-D5072CFCE816}" type="slidenum">
              <a:rPr lang="en-GB" altLang="en-US"/>
              <a:pPr>
                <a:defRPr/>
              </a:pPr>
              <a:t>‹#›</a:t>
            </a:fld>
            <a:endParaRPr lang="en-GB" altLang="en-US"/>
          </a:p>
        </p:txBody>
      </p:sp>
    </p:spTree>
    <p:extLst>
      <p:ext uri="{BB962C8B-B14F-4D97-AF65-F5344CB8AC3E}">
        <p14:creationId xmlns:p14="http://schemas.microsoft.com/office/powerpoint/2010/main" val="21979001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0F3E8A89-B114-4784-82EE-D2E07E759CC0}"/>
              </a:ext>
            </a:extLst>
          </p:cNvPr>
          <p:cNvSpPr>
            <a:spLocks noGrp="1"/>
          </p:cNvSpPr>
          <p:nvPr>
            <p:ph type="dt" sz="half" idx="10"/>
          </p:nvPr>
        </p:nvSpPr>
        <p:spPr/>
        <p:txBody>
          <a:bodyPr/>
          <a:lstStyle>
            <a:lvl1pPr eaLnBrk="0" fontAlgn="base" hangingPunct="0">
              <a:spcBef>
                <a:spcPct val="0"/>
              </a:spcBef>
              <a:spcAft>
                <a:spcPct val="0"/>
              </a:spcAft>
              <a:defRPr b="1">
                <a:latin typeface="Arial" pitchFamily="34" charset="0"/>
                <a:ea typeface="MS PGothic" pitchFamily="34" charset="-128"/>
              </a:defRPr>
            </a:lvl1pPr>
          </a:lstStyle>
          <a:p>
            <a:pPr>
              <a:defRPr/>
            </a:pPr>
            <a:fld id="{87622529-C66D-4FA9-8213-5CA5440803A0}" type="datetimeFigureOut">
              <a:rPr lang="en-GB"/>
              <a:pPr>
                <a:defRPr/>
              </a:pPr>
              <a:t>22/10/19</a:t>
            </a:fld>
            <a:endParaRPr lang="en-GB"/>
          </a:p>
        </p:txBody>
      </p:sp>
      <p:sp>
        <p:nvSpPr>
          <p:cNvPr id="5" name="Footer Placeholder 4">
            <a:extLst>
              <a:ext uri="{FF2B5EF4-FFF2-40B4-BE49-F238E27FC236}">
                <a16:creationId xmlns:a16="http://schemas.microsoft.com/office/drawing/2014/main" xmlns="" id="{897E96C4-4B9F-4B63-AFAC-6981C805826F}"/>
              </a:ext>
            </a:extLst>
          </p:cNvPr>
          <p:cNvSpPr>
            <a:spLocks noGrp="1"/>
          </p:cNvSpPr>
          <p:nvPr>
            <p:ph type="ftr" sz="quarter" idx="11"/>
          </p:nvPr>
        </p:nvSpPr>
        <p:spPr/>
        <p:txBody>
          <a:bodyPr/>
          <a:lstStyle>
            <a:lvl1pPr eaLnBrk="0" fontAlgn="base" hangingPunct="0">
              <a:spcBef>
                <a:spcPct val="0"/>
              </a:spcBef>
              <a:spcAft>
                <a:spcPct val="0"/>
              </a:spcAft>
              <a:defRPr b="1">
                <a:latin typeface="Arial" pitchFamily="34" charset="0"/>
                <a:ea typeface="MS PGothic" pitchFamily="34" charset="-128"/>
              </a:defRPr>
            </a:lvl1pPr>
          </a:lstStyle>
          <a:p>
            <a:pPr>
              <a:defRPr/>
            </a:pPr>
            <a:endParaRPr lang="en-GB"/>
          </a:p>
        </p:txBody>
      </p:sp>
      <p:sp>
        <p:nvSpPr>
          <p:cNvPr id="6" name="Slide Number Placeholder 5">
            <a:extLst>
              <a:ext uri="{FF2B5EF4-FFF2-40B4-BE49-F238E27FC236}">
                <a16:creationId xmlns:a16="http://schemas.microsoft.com/office/drawing/2014/main" xmlns="" id="{ADF62554-CA85-4B55-8F7C-AD6F0BF5C3E3}"/>
              </a:ext>
            </a:extLst>
          </p:cNvPr>
          <p:cNvSpPr>
            <a:spLocks noGrp="1"/>
          </p:cNvSpPr>
          <p:nvPr>
            <p:ph type="sldNum" sz="quarter" idx="12"/>
          </p:nvPr>
        </p:nvSpPr>
        <p:spPr/>
        <p:txBody>
          <a:bodyPr/>
          <a:lstStyle>
            <a:lvl1pPr eaLnBrk="0" hangingPunct="0">
              <a:defRPr b="1">
                <a:latin typeface="Arial" panose="020B0604020202020204" pitchFamily="34" charset="0"/>
              </a:defRPr>
            </a:lvl1pPr>
          </a:lstStyle>
          <a:p>
            <a:pPr>
              <a:defRPr/>
            </a:pPr>
            <a:fld id="{63B42AED-CA65-4B05-966F-887BF702FA30}" type="slidenum">
              <a:rPr lang="en-GB" altLang="en-US"/>
              <a:pPr>
                <a:defRPr/>
              </a:pPr>
              <a:t>‹#›</a:t>
            </a:fld>
            <a:endParaRPr lang="en-GB" altLang="en-US"/>
          </a:p>
        </p:txBody>
      </p:sp>
    </p:spTree>
    <p:extLst>
      <p:ext uri="{BB962C8B-B14F-4D97-AF65-F5344CB8AC3E}">
        <p14:creationId xmlns:p14="http://schemas.microsoft.com/office/powerpoint/2010/main" val="20550665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xmlns="" id="{6121D84B-371C-45EB-B9AD-7506303CAACE}"/>
              </a:ext>
            </a:extLst>
          </p:cNvPr>
          <p:cNvSpPr>
            <a:spLocks noGrp="1"/>
          </p:cNvSpPr>
          <p:nvPr>
            <p:ph type="dt" sz="half" idx="10"/>
          </p:nvPr>
        </p:nvSpPr>
        <p:spPr/>
        <p:txBody>
          <a:bodyPr/>
          <a:lstStyle>
            <a:lvl1pPr eaLnBrk="0" fontAlgn="base" hangingPunct="0">
              <a:spcBef>
                <a:spcPct val="0"/>
              </a:spcBef>
              <a:spcAft>
                <a:spcPct val="0"/>
              </a:spcAft>
              <a:defRPr b="1">
                <a:latin typeface="Arial" pitchFamily="34" charset="0"/>
                <a:ea typeface="MS PGothic" pitchFamily="34" charset="-128"/>
              </a:defRPr>
            </a:lvl1pPr>
          </a:lstStyle>
          <a:p>
            <a:pPr>
              <a:defRPr/>
            </a:pPr>
            <a:fld id="{106D48AC-5749-485D-AD26-EC5972CA7D1C}" type="datetimeFigureOut">
              <a:rPr lang="en-GB"/>
              <a:pPr>
                <a:defRPr/>
              </a:pPr>
              <a:t>22/10/19</a:t>
            </a:fld>
            <a:endParaRPr lang="en-GB"/>
          </a:p>
        </p:txBody>
      </p:sp>
      <p:sp>
        <p:nvSpPr>
          <p:cNvPr id="6" name="Footer Placeholder 5">
            <a:extLst>
              <a:ext uri="{FF2B5EF4-FFF2-40B4-BE49-F238E27FC236}">
                <a16:creationId xmlns:a16="http://schemas.microsoft.com/office/drawing/2014/main" xmlns="" id="{31C661C4-124D-4818-86A2-15D8A5625A30}"/>
              </a:ext>
            </a:extLst>
          </p:cNvPr>
          <p:cNvSpPr>
            <a:spLocks noGrp="1"/>
          </p:cNvSpPr>
          <p:nvPr>
            <p:ph type="ftr" sz="quarter" idx="11"/>
          </p:nvPr>
        </p:nvSpPr>
        <p:spPr/>
        <p:txBody>
          <a:bodyPr/>
          <a:lstStyle>
            <a:lvl1pPr eaLnBrk="0" fontAlgn="base" hangingPunct="0">
              <a:spcBef>
                <a:spcPct val="0"/>
              </a:spcBef>
              <a:spcAft>
                <a:spcPct val="0"/>
              </a:spcAft>
              <a:defRPr b="1">
                <a:latin typeface="Arial" pitchFamily="34" charset="0"/>
                <a:ea typeface="MS PGothic" pitchFamily="34" charset="-128"/>
              </a:defRPr>
            </a:lvl1pPr>
          </a:lstStyle>
          <a:p>
            <a:pPr>
              <a:defRPr/>
            </a:pPr>
            <a:endParaRPr lang="en-GB"/>
          </a:p>
        </p:txBody>
      </p:sp>
      <p:sp>
        <p:nvSpPr>
          <p:cNvPr id="7" name="Slide Number Placeholder 6">
            <a:extLst>
              <a:ext uri="{FF2B5EF4-FFF2-40B4-BE49-F238E27FC236}">
                <a16:creationId xmlns:a16="http://schemas.microsoft.com/office/drawing/2014/main" xmlns="" id="{9899BB58-619B-4FF5-8F7D-8BCF1AAD3344}"/>
              </a:ext>
            </a:extLst>
          </p:cNvPr>
          <p:cNvSpPr>
            <a:spLocks noGrp="1"/>
          </p:cNvSpPr>
          <p:nvPr>
            <p:ph type="sldNum" sz="quarter" idx="12"/>
          </p:nvPr>
        </p:nvSpPr>
        <p:spPr/>
        <p:txBody>
          <a:bodyPr/>
          <a:lstStyle>
            <a:lvl1pPr eaLnBrk="0" hangingPunct="0">
              <a:defRPr b="1">
                <a:latin typeface="Arial" panose="020B0604020202020204" pitchFamily="34" charset="0"/>
              </a:defRPr>
            </a:lvl1pPr>
          </a:lstStyle>
          <a:p>
            <a:pPr>
              <a:defRPr/>
            </a:pPr>
            <a:fld id="{47FD4302-E6C0-4FC5-BE73-5D953AF5A7FC}" type="slidenum">
              <a:rPr lang="en-GB" altLang="en-US"/>
              <a:pPr>
                <a:defRPr/>
              </a:pPr>
              <a:t>‹#›</a:t>
            </a:fld>
            <a:endParaRPr lang="en-GB" altLang="en-US"/>
          </a:p>
        </p:txBody>
      </p:sp>
    </p:spTree>
    <p:extLst>
      <p:ext uri="{BB962C8B-B14F-4D97-AF65-F5344CB8AC3E}">
        <p14:creationId xmlns:p14="http://schemas.microsoft.com/office/powerpoint/2010/main" val="18670105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412B6FC4-DD9E-46BB-B5EB-AE6255749981}" type="datetimeFigureOut">
              <a:rPr lang="en-GB" smtClean="0"/>
              <a:pPr/>
              <a:t>22/10/19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6E60A58-B9D7-4E75-B269-5304BE8E4B52}" type="slidenum">
              <a:rPr lang="en-GB" smtClean="0"/>
              <a:pPr/>
              <a:t>‹#›</a:t>
            </a:fld>
            <a:endParaRPr lang="en-GB"/>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xmlns="" id="{1D768D5C-65C2-4386-929F-EF7BE52FC553}"/>
              </a:ext>
            </a:extLst>
          </p:cNvPr>
          <p:cNvSpPr>
            <a:spLocks noGrp="1"/>
          </p:cNvSpPr>
          <p:nvPr>
            <p:ph type="dt" sz="half" idx="10"/>
          </p:nvPr>
        </p:nvSpPr>
        <p:spPr/>
        <p:txBody>
          <a:bodyPr/>
          <a:lstStyle>
            <a:lvl1pPr eaLnBrk="0" fontAlgn="base" hangingPunct="0">
              <a:spcBef>
                <a:spcPct val="0"/>
              </a:spcBef>
              <a:spcAft>
                <a:spcPct val="0"/>
              </a:spcAft>
              <a:defRPr b="1">
                <a:latin typeface="Arial" pitchFamily="34" charset="0"/>
                <a:ea typeface="MS PGothic" pitchFamily="34" charset="-128"/>
              </a:defRPr>
            </a:lvl1pPr>
          </a:lstStyle>
          <a:p>
            <a:pPr>
              <a:defRPr/>
            </a:pPr>
            <a:fld id="{290D5748-B32F-4F91-88FE-1302A5B28FD3}" type="datetimeFigureOut">
              <a:rPr lang="en-GB"/>
              <a:pPr>
                <a:defRPr/>
              </a:pPr>
              <a:t>22/10/19</a:t>
            </a:fld>
            <a:endParaRPr lang="en-GB"/>
          </a:p>
        </p:txBody>
      </p:sp>
      <p:sp>
        <p:nvSpPr>
          <p:cNvPr id="8" name="Footer Placeholder 7">
            <a:extLst>
              <a:ext uri="{FF2B5EF4-FFF2-40B4-BE49-F238E27FC236}">
                <a16:creationId xmlns:a16="http://schemas.microsoft.com/office/drawing/2014/main" xmlns="" id="{387484FB-D673-4941-BE2E-B451B5B7449F}"/>
              </a:ext>
            </a:extLst>
          </p:cNvPr>
          <p:cNvSpPr>
            <a:spLocks noGrp="1"/>
          </p:cNvSpPr>
          <p:nvPr>
            <p:ph type="ftr" sz="quarter" idx="11"/>
          </p:nvPr>
        </p:nvSpPr>
        <p:spPr/>
        <p:txBody>
          <a:bodyPr/>
          <a:lstStyle>
            <a:lvl1pPr eaLnBrk="0" fontAlgn="base" hangingPunct="0">
              <a:spcBef>
                <a:spcPct val="0"/>
              </a:spcBef>
              <a:spcAft>
                <a:spcPct val="0"/>
              </a:spcAft>
              <a:defRPr b="1">
                <a:latin typeface="Arial" pitchFamily="34" charset="0"/>
                <a:ea typeface="MS PGothic" pitchFamily="34" charset="-128"/>
              </a:defRPr>
            </a:lvl1pPr>
          </a:lstStyle>
          <a:p>
            <a:pPr>
              <a:defRPr/>
            </a:pPr>
            <a:endParaRPr lang="en-GB"/>
          </a:p>
        </p:txBody>
      </p:sp>
      <p:sp>
        <p:nvSpPr>
          <p:cNvPr id="9" name="Slide Number Placeholder 8">
            <a:extLst>
              <a:ext uri="{FF2B5EF4-FFF2-40B4-BE49-F238E27FC236}">
                <a16:creationId xmlns:a16="http://schemas.microsoft.com/office/drawing/2014/main" xmlns="" id="{17612B56-D3FD-4673-88B9-8A737A152444}"/>
              </a:ext>
            </a:extLst>
          </p:cNvPr>
          <p:cNvSpPr>
            <a:spLocks noGrp="1"/>
          </p:cNvSpPr>
          <p:nvPr>
            <p:ph type="sldNum" sz="quarter" idx="12"/>
          </p:nvPr>
        </p:nvSpPr>
        <p:spPr/>
        <p:txBody>
          <a:bodyPr/>
          <a:lstStyle>
            <a:lvl1pPr eaLnBrk="0" hangingPunct="0">
              <a:defRPr b="1">
                <a:latin typeface="Arial" panose="020B0604020202020204" pitchFamily="34" charset="0"/>
              </a:defRPr>
            </a:lvl1pPr>
          </a:lstStyle>
          <a:p>
            <a:pPr>
              <a:defRPr/>
            </a:pPr>
            <a:fld id="{B85BEA94-D1B0-43DA-95E2-C9FE14EEC4FF}" type="slidenum">
              <a:rPr lang="en-GB" altLang="en-US"/>
              <a:pPr>
                <a:defRPr/>
              </a:pPr>
              <a:t>‹#›</a:t>
            </a:fld>
            <a:endParaRPr lang="en-GB" altLang="en-US"/>
          </a:p>
        </p:txBody>
      </p:sp>
    </p:spTree>
    <p:extLst>
      <p:ext uri="{BB962C8B-B14F-4D97-AF65-F5344CB8AC3E}">
        <p14:creationId xmlns:p14="http://schemas.microsoft.com/office/powerpoint/2010/main" val="15824236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xmlns="" id="{9C23EB38-70F4-4231-BFFD-14735E851F50}"/>
              </a:ext>
            </a:extLst>
          </p:cNvPr>
          <p:cNvSpPr>
            <a:spLocks noGrp="1"/>
          </p:cNvSpPr>
          <p:nvPr>
            <p:ph type="dt" sz="half" idx="10"/>
          </p:nvPr>
        </p:nvSpPr>
        <p:spPr/>
        <p:txBody>
          <a:bodyPr/>
          <a:lstStyle>
            <a:lvl1pPr eaLnBrk="0" fontAlgn="base" hangingPunct="0">
              <a:spcBef>
                <a:spcPct val="0"/>
              </a:spcBef>
              <a:spcAft>
                <a:spcPct val="0"/>
              </a:spcAft>
              <a:defRPr b="1">
                <a:latin typeface="Arial" pitchFamily="34" charset="0"/>
                <a:ea typeface="MS PGothic" pitchFamily="34" charset="-128"/>
              </a:defRPr>
            </a:lvl1pPr>
          </a:lstStyle>
          <a:p>
            <a:pPr>
              <a:defRPr/>
            </a:pPr>
            <a:fld id="{932A650E-492F-4C94-84F9-D67B4A0C80C4}" type="datetimeFigureOut">
              <a:rPr lang="en-GB"/>
              <a:pPr>
                <a:defRPr/>
              </a:pPr>
              <a:t>22/10/19</a:t>
            </a:fld>
            <a:endParaRPr lang="en-GB"/>
          </a:p>
        </p:txBody>
      </p:sp>
      <p:sp>
        <p:nvSpPr>
          <p:cNvPr id="4" name="Footer Placeholder 3">
            <a:extLst>
              <a:ext uri="{FF2B5EF4-FFF2-40B4-BE49-F238E27FC236}">
                <a16:creationId xmlns:a16="http://schemas.microsoft.com/office/drawing/2014/main" xmlns="" id="{490C61E2-B50E-4CA3-8E7D-00FF4914C4D7}"/>
              </a:ext>
            </a:extLst>
          </p:cNvPr>
          <p:cNvSpPr>
            <a:spLocks noGrp="1"/>
          </p:cNvSpPr>
          <p:nvPr>
            <p:ph type="ftr" sz="quarter" idx="11"/>
          </p:nvPr>
        </p:nvSpPr>
        <p:spPr/>
        <p:txBody>
          <a:bodyPr/>
          <a:lstStyle>
            <a:lvl1pPr eaLnBrk="0" fontAlgn="base" hangingPunct="0">
              <a:spcBef>
                <a:spcPct val="0"/>
              </a:spcBef>
              <a:spcAft>
                <a:spcPct val="0"/>
              </a:spcAft>
              <a:defRPr b="1">
                <a:latin typeface="Arial" pitchFamily="34" charset="0"/>
                <a:ea typeface="MS PGothic" pitchFamily="34" charset="-128"/>
              </a:defRPr>
            </a:lvl1pPr>
          </a:lstStyle>
          <a:p>
            <a:pPr>
              <a:defRPr/>
            </a:pPr>
            <a:endParaRPr lang="en-GB"/>
          </a:p>
        </p:txBody>
      </p:sp>
      <p:sp>
        <p:nvSpPr>
          <p:cNvPr id="5" name="Slide Number Placeholder 4">
            <a:extLst>
              <a:ext uri="{FF2B5EF4-FFF2-40B4-BE49-F238E27FC236}">
                <a16:creationId xmlns:a16="http://schemas.microsoft.com/office/drawing/2014/main" xmlns="" id="{EBF7BBE9-F484-4897-BC60-483818065BB2}"/>
              </a:ext>
            </a:extLst>
          </p:cNvPr>
          <p:cNvSpPr>
            <a:spLocks noGrp="1"/>
          </p:cNvSpPr>
          <p:nvPr>
            <p:ph type="sldNum" sz="quarter" idx="12"/>
          </p:nvPr>
        </p:nvSpPr>
        <p:spPr/>
        <p:txBody>
          <a:bodyPr/>
          <a:lstStyle>
            <a:lvl1pPr eaLnBrk="0" hangingPunct="0">
              <a:defRPr b="1">
                <a:latin typeface="Arial" panose="020B0604020202020204" pitchFamily="34" charset="0"/>
              </a:defRPr>
            </a:lvl1pPr>
          </a:lstStyle>
          <a:p>
            <a:pPr>
              <a:defRPr/>
            </a:pPr>
            <a:fld id="{AEB56AA3-83C6-4AA1-A7C6-FDE46592824C}" type="slidenum">
              <a:rPr lang="en-GB" altLang="en-US"/>
              <a:pPr>
                <a:defRPr/>
              </a:pPr>
              <a:t>‹#›</a:t>
            </a:fld>
            <a:endParaRPr lang="en-GB" altLang="en-US"/>
          </a:p>
        </p:txBody>
      </p:sp>
    </p:spTree>
    <p:extLst>
      <p:ext uri="{BB962C8B-B14F-4D97-AF65-F5344CB8AC3E}">
        <p14:creationId xmlns:p14="http://schemas.microsoft.com/office/powerpoint/2010/main" val="41046538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7DC6F85C-BB42-45C4-A570-AE3CD9C6F3DC}"/>
              </a:ext>
            </a:extLst>
          </p:cNvPr>
          <p:cNvSpPr>
            <a:spLocks noGrp="1"/>
          </p:cNvSpPr>
          <p:nvPr>
            <p:ph type="dt" sz="half" idx="10"/>
          </p:nvPr>
        </p:nvSpPr>
        <p:spPr/>
        <p:txBody>
          <a:bodyPr/>
          <a:lstStyle>
            <a:lvl1pPr eaLnBrk="0" fontAlgn="base" hangingPunct="0">
              <a:spcBef>
                <a:spcPct val="0"/>
              </a:spcBef>
              <a:spcAft>
                <a:spcPct val="0"/>
              </a:spcAft>
              <a:defRPr b="1">
                <a:latin typeface="Arial" pitchFamily="34" charset="0"/>
                <a:ea typeface="MS PGothic" pitchFamily="34" charset="-128"/>
              </a:defRPr>
            </a:lvl1pPr>
          </a:lstStyle>
          <a:p>
            <a:pPr>
              <a:defRPr/>
            </a:pPr>
            <a:fld id="{A5743CFD-9FB8-49A1-B63E-08272EBBFAEA}" type="datetimeFigureOut">
              <a:rPr lang="en-GB"/>
              <a:pPr>
                <a:defRPr/>
              </a:pPr>
              <a:t>22/10/19</a:t>
            </a:fld>
            <a:endParaRPr lang="en-GB"/>
          </a:p>
        </p:txBody>
      </p:sp>
      <p:sp>
        <p:nvSpPr>
          <p:cNvPr id="3" name="Footer Placeholder 2">
            <a:extLst>
              <a:ext uri="{FF2B5EF4-FFF2-40B4-BE49-F238E27FC236}">
                <a16:creationId xmlns:a16="http://schemas.microsoft.com/office/drawing/2014/main" xmlns="" id="{5BBCFB3F-65F8-42F4-B95C-B55C0984E552}"/>
              </a:ext>
            </a:extLst>
          </p:cNvPr>
          <p:cNvSpPr>
            <a:spLocks noGrp="1"/>
          </p:cNvSpPr>
          <p:nvPr>
            <p:ph type="ftr" sz="quarter" idx="11"/>
          </p:nvPr>
        </p:nvSpPr>
        <p:spPr/>
        <p:txBody>
          <a:bodyPr/>
          <a:lstStyle>
            <a:lvl1pPr eaLnBrk="0" fontAlgn="base" hangingPunct="0">
              <a:spcBef>
                <a:spcPct val="0"/>
              </a:spcBef>
              <a:spcAft>
                <a:spcPct val="0"/>
              </a:spcAft>
              <a:defRPr b="1">
                <a:latin typeface="Arial" pitchFamily="34" charset="0"/>
                <a:ea typeface="MS PGothic" pitchFamily="34" charset="-128"/>
              </a:defRPr>
            </a:lvl1pPr>
          </a:lstStyle>
          <a:p>
            <a:pPr>
              <a:defRPr/>
            </a:pPr>
            <a:endParaRPr lang="en-GB"/>
          </a:p>
        </p:txBody>
      </p:sp>
      <p:sp>
        <p:nvSpPr>
          <p:cNvPr id="4" name="Slide Number Placeholder 3">
            <a:extLst>
              <a:ext uri="{FF2B5EF4-FFF2-40B4-BE49-F238E27FC236}">
                <a16:creationId xmlns:a16="http://schemas.microsoft.com/office/drawing/2014/main" xmlns="" id="{CEA6E427-061A-4B64-B44C-5AD7514B34E4}"/>
              </a:ext>
            </a:extLst>
          </p:cNvPr>
          <p:cNvSpPr>
            <a:spLocks noGrp="1"/>
          </p:cNvSpPr>
          <p:nvPr>
            <p:ph type="sldNum" sz="quarter" idx="12"/>
          </p:nvPr>
        </p:nvSpPr>
        <p:spPr/>
        <p:txBody>
          <a:bodyPr/>
          <a:lstStyle>
            <a:lvl1pPr eaLnBrk="0" hangingPunct="0">
              <a:defRPr b="1">
                <a:latin typeface="Arial" panose="020B0604020202020204" pitchFamily="34" charset="0"/>
              </a:defRPr>
            </a:lvl1pPr>
          </a:lstStyle>
          <a:p>
            <a:pPr>
              <a:defRPr/>
            </a:pPr>
            <a:fld id="{D61561B5-E1B6-4253-8BDA-90B289C1B4F8}" type="slidenum">
              <a:rPr lang="en-GB" altLang="en-US"/>
              <a:pPr>
                <a:defRPr/>
              </a:pPr>
              <a:t>‹#›</a:t>
            </a:fld>
            <a:endParaRPr lang="en-GB" altLang="en-US"/>
          </a:p>
        </p:txBody>
      </p:sp>
    </p:spTree>
    <p:extLst>
      <p:ext uri="{BB962C8B-B14F-4D97-AF65-F5344CB8AC3E}">
        <p14:creationId xmlns:p14="http://schemas.microsoft.com/office/powerpoint/2010/main" val="36399060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xmlns="" id="{AAF2715A-2CBF-469C-B52B-0A4EBB2C5CDB}"/>
              </a:ext>
            </a:extLst>
          </p:cNvPr>
          <p:cNvSpPr>
            <a:spLocks noGrp="1"/>
          </p:cNvSpPr>
          <p:nvPr>
            <p:ph type="dt" sz="half" idx="10"/>
          </p:nvPr>
        </p:nvSpPr>
        <p:spPr/>
        <p:txBody>
          <a:bodyPr/>
          <a:lstStyle>
            <a:lvl1pPr eaLnBrk="0" fontAlgn="base" hangingPunct="0">
              <a:spcBef>
                <a:spcPct val="0"/>
              </a:spcBef>
              <a:spcAft>
                <a:spcPct val="0"/>
              </a:spcAft>
              <a:defRPr b="1">
                <a:latin typeface="Arial" pitchFamily="34" charset="0"/>
                <a:ea typeface="MS PGothic" pitchFamily="34" charset="-128"/>
              </a:defRPr>
            </a:lvl1pPr>
          </a:lstStyle>
          <a:p>
            <a:pPr>
              <a:defRPr/>
            </a:pPr>
            <a:fld id="{8B3AF356-2970-41BD-A29F-1B57E82BAB77}" type="datetimeFigureOut">
              <a:rPr lang="en-GB"/>
              <a:pPr>
                <a:defRPr/>
              </a:pPr>
              <a:t>22/10/19</a:t>
            </a:fld>
            <a:endParaRPr lang="en-GB"/>
          </a:p>
        </p:txBody>
      </p:sp>
      <p:sp>
        <p:nvSpPr>
          <p:cNvPr id="6" name="Footer Placeholder 5">
            <a:extLst>
              <a:ext uri="{FF2B5EF4-FFF2-40B4-BE49-F238E27FC236}">
                <a16:creationId xmlns:a16="http://schemas.microsoft.com/office/drawing/2014/main" xmlns="" id="{15827008-0F26-4B9E-9A7B-D627549EF03C}"/>
              </a:ext>
            </a:extLst>
          </p:cNvPr>
          <p:cNvSpPr>
            <a:spLocks noGrp="1"/>
          </p:cNvSpPr>
          <p:nvPr>
            <p:ph type="ftr" sz="quarter" idx="11"/>
          </p:nvPr>
        </p:nvSpPr>
        <p:spPr/>
        <p:txBody>
          <a:bodyPr/>
          <a:lstStyle>
            <a:lvl1pPr eaLnBrk="0" fontAlgn="base" hangingPunct="0">
              <a:spcBef>
                <a:spcPct val="0"/>
              </a:spcBef>
              <a:spcAft>
                <a:spcPct val="0"/>
              </a:spcAft>
              <a:defRPr b="1">
                <a:latin typeface="Arial" pitchFamily="34" charset="0"/>
                <a:ea typeface="MS PGothic" pitchFamily="34" charset="-128"/>
              </a:defRPr>
            </a:lvl1pPr>
          </a:lstStyle>
          <a:p>
            <a:pPr>
              <a:defRPr/>
            </a:pPr>
            <a:endParaRPr lang="en-GB"/>
          </a:p>
        </p:txBody>
      </p:sp>
      <p:sp>
        <p:nvSpPr>
          <p:cNvPr id="7" name="Slide Number Placeholder 6">
            <a:extLst>
              <a:ext uri="{FF2B5EF4-FFF2-40B4-BE49-F238E27FC236}">
                <a16:creationId xmlns:a16="http://schemas.microsoft.com/office/drawing/2014/main" xmlns="" id="{11BFF7F0-DC55-4500-90AA-B691D8A36DAA}"/>
              </a:ext>
            </a:extLst>
          </p:cNvPr>
          <p:cNvSpPr>
            <a:spLocks noGrp="1"/>
          </p:cNvSpPr>
          <p:nvPr>
            <p:ph type="sldNum" sz="quarter" idx="12"/>
          </p:nvPr>
        </p:nvSpPr>
        <p:spPr/>
        <p:txBody>
          <a:bodyPr/>
          <a:lstStyle>
            <a:lvl1pPr eaLnBrk="0" hangingPunct="0">
              <a:defRPr b="1">
                <a:latin typeface="Arial" panose="020B0604020202020204" pitchFamily="34" charset="0"/>
              </a:defRPr>
            </a:lvl1pPr>
          </a:lstStyle>
          <a:p>
            <a:pPr>
              <a:defRPr/>
            </a:pPr>
            <a:fld id="{7A7642F8-93E3-497B-AF64-C97CA0A34208}" type="slidenum">
              <a:rPr lang="en-GB" altLang="en-US"/>
              <a:pPr>
                <a:defRPr/>
              </a:pPr>
              <a:t>‹#›</a:t>
            </a:fld>
            <a:endParaRPr lang="en-GB" altLang="en-US"/>
          </a:p>
        </p:txBody>
      </p:sp>
    </p:spTree>
    <p:extLst>
      <p:ext uri="{BB962C8B-B14F-4D97-AF65-F5344CB8AC3E}">
        <p14:creationId xmlns:p14="http://schemas.microsoft.com/office/powerpoint/2010/main" val="27616770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xmlns="" id="{B8A5797E-35B2-4051-AB81-D5041184D16F}"/>
              </a:ext>
            </a:extLst>
          </p:cNvPr>
          <p:cNvSpPr>
            <a:spLocks noGrp="1"/>
          </p:cNvSpPr>
          <p:nvPr>
            <p:ph type="dt" sz="half" idx="10"/>
          </p:nvPr>
        </p:nvSpPr>
        <p:spPr/>
        <p:txBody>
          <a:bodyPr/>
          <a:lstStyle>
            <a:lvl1pPr eaLnBrk="0" fontAlgn="base" hangingPunct="0">
              <a:spcBef>
                <a:spcPct val="0"/>
              </a:spcBef>
              <a:spcAft>
                <a:spcPct val="0"/>
              </a:spcAft>
              <a:defRPr b="1">
                <a:latin typeface="Arial" pitchFamily="34" charset="0"/>
                <a:ea typeface="MS PGothic" pitchFamily="34" charset="-128"/>
              </a:defRPr>
            </a:lvl1pPr>
          </a:lstStyle>
          <a:p>
            <a:pPr>
              <a:defRPr/>
            </a:pPr>
            <a:fld id="{3AD5FC78-3178-4C4F-A219-F82A1B5CC60F}" type="datetimeFigureOut">
              <a:rPr lang="en-GB"/>
              <a:pPr>
                <a:defRPr/>
              </a:pPr>
              <a:t>22/10/19</a:t>
            </a:fld>
            <a:endParaRPr lang="en-GB"/>
          </a:p>
        </p:txBody>
      </p:sp>
      <p:sp>
        <p:nvSpPr>
          <p:cNvPr id="6" name="Footer Placeholder 5">
            <a:extLst>
              <a:ext uri="{FF2B5EF4-FFF2-40B4-BE49-F238E27FC236}">
                <a16:creationId xmlns:a16="http://schemas.microsoft.com/office/drawing/2014/main" xmlns="" id="{38E18D20-0395-4815-B614-27543077E562}"/>
              </a:ext>
            </a:extLst>
          </p:cNvPr>
          <p:cNvSpPr>
            <a:spLocks noGrp="1"/>
          </p:cNvSpPr>
          <p:nvPr>
            <p:ph type="ftr" sz="quarter" idx="11"/>
          </p:nvPr>
        </p:nvSpPr>
        <p:spPr/>
        <p:txBody>
          <a:bodyPr/>
          <a:lstStyle>
            <a:lvl1pPr eaLnBrk="0" fontAlgn="base" hangingPunct="0">
              <a:spcBef>
                <a:spcPct val="0"/>
              </a:spcBef>
              <a:spcAft>
                <a:spcPct val="0"/>
              </a:spcAft>
              <a:defRPr b="1">
                <a:latin typeface="Arial" pitchFamily="34" charset="0"/>
                <a:ea typeface="MS PGothic" pitchFamily="34" charset="-128"/>
              </a:defRPr>
            </a:lvl1pPr>
          </a:lstStyle>
          <a:p>
            <a:pPr>
              <a:defRPr/>
            </a:pPr>
            <a:endParaRPr lang="en-GB"/>
          </a:p>
        </p:txBody>
      </p:sp>
      <p:sp>
        <p:nvSpPr>
          <p:cNvPr id="7" name="Slide Number Placeholder 6">
            <a:extLst>
              <a:ext uri="{FF2B5EF4-FFF2-40B4-BE49-F238E27FC236}">
                <a16:creationId xmlns:a16="http://schemas.microsoft.com/office/drawing/2014/main" xmlns="" id="{C7164632-349A-4863-B8D1-E6DEE303CD7A}"/>
              </a:ext>
            </a:extLst>
          </p:cNvPr>
          <p:cNvSpPr>
            <a:spLocks noGrp="1"/>
          </p:cNvSpPr>
          <p:nvPr>
            <p:ph type="sldNum" sz="quarter" idx="12"/>
          </p:nvPr>
        </p:nvSpPr>
        <p:spPr/>
        <p:txBody>
          <a:bodyPr/>
          <a:lstStyle>
            <a:lvl1pPr eaLnBrk="0" hangingPunct="0">
              <a:defRPr b="1">
                <a:latin typeface="Arial" panose="020B0604020202020204" pitchFamily="34" charset="0"/>
              </a:defRPr>
            </a:lvl1pPr>
          </a:lstStyle>
          <a:p>
            <a:pPr>
              <a:defRPr/>
            </a:pPr>
            <a:fld id="{F404D215-9B4E-4F63-BC06-C8A310A69395}" type="slidenum">
              <a:rPr lang="en-GB" altLang="en-US"/>
              <a:pPr>
                <a:defRPr/>
              </a:pPr>
              <a:t>‹#›</a:t>
            </a:fld>
            <a:endParaRPr lang="en-GB" altLang="en-US"/>
          </a:p>
        </p:txBody>
      </p:sp>
    </p:spTree>
    <p:extLst>
      <p:ext uri="{BB962C8B-B14F-4D97-AF65-F5344CB8AC3E}">
        <p14:creationId xmlns:p14="http://schemas.microsoft.com/office/powerpoint/2010/main" val="30071780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xmlns="" id="{92C7CF46-3510-4F3E-B98B-42E186DABB4B}"/>
              </a:ext>
            </a:extLst>
          </p:cNvPr>
          <p:cNvSpPr>
            <a:spLocks noGrp="1"/>
          </p:cNvSpPr>
          <p:nvPr>
            <p:ph type="dt" sz="half" idx="10"/>
          </p:nvPr>
        </p:nvSpPr>
        <p:spPr/>
        <p:txBody>
          <a:bodyPr/>
          <a:lstStyle>
            <a:lvl1pPr eaLnBrk="0" fontAlgn="base" hangingPunct="0">
              <a:spcBef>
                <a:spcPct val="0"/>
              </a:spcBef>
              <a:spcAft>
                <a:spcPct val="0"/>
              </a:spcAft>
              <a:defRPr b="1">
                <a:latin typeface="Arial" pitchFamily="34" charset="0"/>
                <a:ea typeface="MS PGothic" pitchFamily="34" charset="-128"/>
              </a:defRPr>
            </a:lvl1pPr>
          </a:lstStyle>
          <a:p>
            <a:pPr>
              <a:defRPr/>
            </a:pPr>
            <a:fld id="{14D571BF-A10D-4652-A2D2-08583038CD2A}" type="datetimeFigureOut">
              <a:rPr lang="en-GB"/>
              <a:pPr>
                <a:defRPr/>
              </a:pPr>
              <a:t>22/10/19</a:t>
            </a:fld>
            <a:endParaRPr lang="en-GB"/>
          </a:p>
        </p:txBody>
      </p:sp>
      <p:sp>
        <p:nvSpPr>
          <p:cNvPr id="5" name="Footer Placeholder 4">
            <a:extLst>
              <a:ext uri="{FF2B5EF4-FFF2-40B4-BE49-F238E27FC236}">
                <a16:creationId xmlns:a16="http://schemas.microsoft.com/office/drawing/2014/main" xmlns="" id="{D32060AC-430E-4BD4-854D-6D3BE5566DFE}"/>
              </a:ext>
            </a:extLst>
          </p:cNvPr>
          <p:cNvSpPr>
            <a:spLocks noGrp="1"/>
          </p:cNvSpPr>
          <p:nvPr>
            <p:ph type="ftr" sz="quarter" idx="11"/>
          </p:nvPr>
        </p:nvSpPr>
        <p:spPr/>
        <p:txBody>
          <a:bodyPr/>
          <a:lstStyle>
            <a:lvl1pPr eaLnBrk="0" fontAlgn="base" hangingPunct="0">
              <a:spcBef>
                <a:spcPct val="0"/>
              </a:spcBef>
              <a:spcAft>
                <a:spcPct val="0"/>
              </a:spcAft>
              <a:defRPr b="1">
                <a:latin typeface="Arial" pitchFamily="34" charset="0"/>
                <a:ea typeface="MS PGothic" pitchFamily="34" charset="-128"/>
              </a:defRPr>
            </a:lvl1pPr>
          </a:lstStyle>
          <a:p>
            <a:pPr>
              <a:defRPr/>
            </a:pPr>
            <a:endParaRPr lang="en-GB"/>
          </a:p>
        </p:txBody>
      </p:sp>
      <p:sp>
        <p:nvSpPr>
          <p:cNvPr id="6" name="Slide Number Placeholder 5">
            <a:extLst>
              <a:ext uri="{FF2B5EF4-FFF2-40B4-BE49-F238E27FC236}">
                <a16:creationId xmlns:a16="http://schemas.microsoft.com/office/drawing/2014/main" xmlns="" id="{AE1D1248-1E85-4195-BFCF-340E91118805}"/>
              </a:ext>
            </a:extLst>
          </p:cNvPr>
          <p:cNvSpPr>
            <a:spLocks noGrp="1"/>
          </p:cNvSpPr>
          <p:nvPr>
            <p:ph type="sldNum" sz="quarter" idx="12"/>
          </p:nvPr>
        </p:nvSpPr>
        <p:spPr/>
        <p:txBody>
          <a:bodyPr/>
          <a:lstStyle>
            <a:lvl1pPr eaLnBrk="0" hangingPunct="0">
              <a:defRPr b="1">
                <a:latin typeface="Arial" panose="020B0604020202020204" pitchFamily="34" charset="0"/>
              </a:defRPr>
            </a:lvl1pPr>
          </a:lstStyle>
          <a:p>
            <a:pPr>
              <a:defRPr/>
            </a:pPr>
            <a:fld id="{FBBEA865-1554-46A5-9502-59A96710D8D3}" type="slidenum">
              <a:rPr lang="en-GB" altLang="en-US"/>
              <a:pPr>
                <a:defRPr/>
              </a:pPr>
              <a:t>‹#›</a:t>
            </a:fld>
            <a:endParaRPr lang="en-GB" altLang="en-US"/>
          </a:p>
        </p:txBody>
      </p:sp>
    </p:spTree>
    <p:extLst>
      <p:ext uri="{BB962C8B-B14F-4D97-AF65-F5344CB8AC3E}">
        <p14:creationId xmlns:p14="http://schemas.microsoft.com/office/powerpoint/2010/main" val="36820539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xmlns="" id="{07AC0C9E-3723-4161-8280-C6C455D64AC2}"/>
              </a:ext>
            </a:extLst>
          </p:cNvPr>
          <p:cNvSpPr>
            <a:spLocks noGrp="1"/>
          </p:cNvSpPr>
          <p:nvPr>
            <p:ph type="dt" sz="half" idx="10"/>
          </p:nvPr>
        </p:nvSpPr>
        <p:spPr/>
        <p:txBody>
          <a:bodyPr/>
          <a:lstStyle>
            <a:lvl1pPr eaLnBrk="0" fontAlgn="base" hangingPunct="0">
              <a:spcBef>
                <a:spcPct val="0"/>
              </a:spcBef>
              <a:spcAft>
                <a:spcPct val="0"/>
              </a:spcAft>
              <a:defRPr b="1">
                <a:latin typeface="Arial" pitchFamily="34" charset="0"/>
                <a:ea typeface="MS PGothic" pitchFamily="34" charset="-128"/>
              </a:defRPr>
            </a:lvl1pPr>
          </a:lstStyle>
          <a:p>
            <a:pPr>
              <a:defRPr/>
            </a:pPr>
            <a:fld id="{8FAD984D-C1E5-444C-A79B-78FCBB6AF3FC}" type="datetimeFigureOut">
              <a:rPr lang="en-GB"/>
              <a:pPr>
                <a:defRPr/>
              </a:pPr>
              <a:t>22/10/19</a:t>
            </a:fld>
            <a:endParaRPr lang="en-GB"/>
          </a:p>
        </p:txBody>
      </p:sp>
      <p:sp>
        <p:nvSpPr>
          <p:cNvPr id="5" name="Footer Placeholder 4">
            <a:extLst>
              <a:ext uri="{FF2B5EF4-FFF2-40B4-BE49-F238E27FC236}">
                <a16:creationId xmlns:a16="http://schemas.microsoft.com/office/drawing/2014/main" xmlns="" id="{B5DAB633-0624-4AB7-81AF-AAE4959586CA}"/>
              </a:ext>
            </a:extLst>
          </p:cNvPr>
          <p:cNvSpPr>
            <a:spLocks noGrp="1"/>
          </p:cNvSpPr>
          <p:nvPr>
            <p:ph type="ftr" sz="quarter" idx="11"/>
          </p:nvPr>
        </p:nvSpPr>
        <p:spPr/>
        <p:txBody>
          <a:bodyPr/>
          <a:lstStyle>
            <a:lvl1pPr eaLnBrk="0" fontAlgn="base" hangingPunct="0">
              <a:spcBef>
                <a:spcPct val="0"/>
              </a:spcBef>
              <a:spcAft>
                <a:spcPct val="0"/>
              </a:spcAft>
              <a:defRPr b="1">
                <a:latin typeface="Arial" pitchFamily="34" charset="0"/>
                <a:ea typeface="MS PGothic" pitchFamily="34" charset="-128"/>
              </a:defRPr>
            </a:lvl1pPr>
          </a:lstStyle>
          <a:p>
            <a:pPr>
              <a:defRPr/>
            </a:pPr>
            <a:endParaRPr lang="en-GB"/>
          </a:p>
        </p:txBody>
      </p:sp>
      <p:sp>
        <p:nvSpPr>
          <p:cNvPr id="6" name="Slide Number Placeholder 5">
            <a:extLst>
              <a:ext uri="{FF2B5EF4-FFF2-40B4-BE49-F238E27FC236}">
                <a16:creationId xmlns:a16="http://schemas.microsoft.com/office/drawing/2014/main" xmlns="" id="{7CD47A51-A9CD-4A68-8575-4EA06BE3DE70}"/>
              </a:ext>
            </a:extLst>
          </p:cNvPr>
          <p:cNvSpPr>
            <a:spLocks noGrp="1"/>
          </p:cNvSpPr>
          <p:nvPr>
            <p:ph type="sldNum" sz="quarter" idx="12"/>
          </p:nvPr>
        </p:nvSpPr>
        <p:spPr/>
        <p:txBody>
          <a:bodyPr/>
          <a:lstStyle>
            <a:lvl1pPr eaLnBrk="0" hangingPunct="0">
              <a:defRPr b="1">
                <a:latin typeface="Arial" panose="020B0604020202020204" pitchFamily="34" charset="0"/>
              </a:defRPr>
            </a:lvl1pPr>
          </a:lstStyle>
          <a:p>
            <a:pPr>
              <a:defRPr/>
            </a:pPr>
            <a:fld id="{F4B87A79-E7A8-4A8B-A84B-ECD091C1933B}" type="slidenum">
              <a:rPr lang="en-GB" altLang="en-US"/>
              <a:pPr>
                <a:defRPr/>
              </a:pPr>
              <a:t>‹#›</a:t>
            </a:fld>
            <a:endParaRPr lang="en-GB" altLang="en-US"/>
          </a:p>
        </p:txBody>
      </p:sp>
    </p:spTree>
    <p:extLst>
      <p:ext uri="{BB962C8B-B14F-4D97-AF65-F5344CB8AC3E}">
        <p14:creationId xmlns:p14="http://schemas.microsoft.com/office/powerpoint/2010/main" val="11217968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tx">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Text Placeholder 2"/>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a:extLst>
              <a:ext uri="{FF2B5EF4-FFF2-40B4-BE49-F238E27FC236}">
                <a16:creationId xmlns:a16="http://schemas.microsoft.com/office/drawing/2014/main" xmlns="" id="{0AF27625-D144-4C99-8EB2-411D62813A56}"/>
              </a:ext>
            </a:extLst>
          </p:cNvPr>
          <p:cNvSpPr>
            <a:spLocks noGrp="1" noChangeArrowheads="1"/>
          </p:cNvSpPr>
          <p:nvPr>
            <p:ph type="dt" sz="half" idx="10"/>
          </p:nvPr>
        </p:nvSpPr>
        <p:spPr/>
        <p:txBody>
          <a:bodyPr/>
          <a:lstStyle>
            <a:lvl1pPr eaLnBrk="0" fontAlgn="base" hangingPunct="0">
              <a:spcBef>
                <a:spcPct val="0"/>
              </a:spcBef>
              <a:spcAft>
                <a:spcPct val="0"/>
              </a:spcAft>
              <a:defRPr b="1">
                <a:latin typeface="Arial" pitchFamily="34" charset="0"/>
                <a:ea typeface="MS PGothic" pitchFamily="34" charset="-128"/>
              </a:defRPr>
            </a:lvl1pPr>
          </a:lstStyle>
          <a:p>
            <a:pPr>
              <a:defRPr/>
            </a:pPr>
            <a:endParaRPr lang="en-GB"/>
          </a:p>
        </p:txBody>
      </p:sp>
      <p:sp>
        <p:nvSpPr>
          <p:cNvPr id="5" name="Rectangle 5">
            <a:extLst>
              <a:ext uri="{FF2B5EF4-FFF2-40B4-BE49-F238E27FC236}">
                <a16:creationId xmlns:a16="http://schemas.microsoft.com/office/drawing/2014/main" xmlns="" id="{2D62E8E1-F004-427E-9A80-C39657FB6E9F}"/>
              </a:ext>
            </a:extLst>
          </p:cNvPr>
          <p:cNvSpPr>
            <a:spLocks noGrp="1" noChangeArrowheads="1"/>
          </p:cNvSpPr>
          <p:nvPr>
            <p:ph type="ftr" sz="quarter" idx="11"/>
          </p:nvPr>
        </p:nvSpPr>
        <p:spPr/>
        <p:txBody>
          <a:bodyPr/>
          <a:lstStyle>
            <a:lvl1pPr eaLnBrk="0" fontAlgn="base" hangingPunct="0">
              <a:spcBef>
                <a:spcPct val="0"/>
              </a:spcBef>
              <a:spcAft>
                <a:spcPct val="0"/>
              </a:spcAft>
              <a:defRPr b="1">
                <a:latin typeface="Arial" pitchFamily="34" charset="0"/>
                <a:ea typeface="MS PGothic" pitchFamily="34" charset="-128"/>
              </a:defRPr>
            </a:lvl1pPr>
          </a:lstStyle>
          <a:p>
            <a:pPr>
              <a:defRPr/>
            </a:pPr>
            <a:endParaRPr lang="en-GB"/>
          </a:p>
        </p:txBody>
      </p:sp>
      <p:sp>
        <p:nvSpPr>
          <p:cNvPr id="6" name="Rectangle 6">
            <a:extLst>
              <a:ext uri="{FF2B5EF4-FFF2-40B4-BE49-F238E27FC236}">
                <a16:creationId xmlns:a16="http://schemas.microsoft.com/office/drawing/2014/main" xmlns="" id="{1D384C7B-9BC6-4EDC-A5D4-0448BD537AB6}"/>
              </a:ext>
            </a:extLst>
          </p:cNvPr>
          <p:cNvSpPr>
            <a:spLocks noGrp="1" noChangeArrowheads="1"/>
          </p:cNvSpPr>
          <p:nvPr>
            <p:ph type="sldNum" sz="quarter" idx="12"/>
          </p:nvPr>
        </p:nvSpPr>
        <p:spPr/>
        <p:txBody>
          <a:bodyPr/>
          <a:lstStyle>
            <a:lvl1pPr eaLnBrk="0" hangingPunct="0">
              <a:defRPr b="1">
                <a:latin typeface="Arial" panose="020B0604020202020204" pitchFamily="34" charset="0"/>
              </a:defRPr>
            </a:lvl1pPr>
          </a:lstStyle>
          <a:p>
            <a:pPr>
              <a:defRPr/>
            </a:pPr>
            <a:fld id="{97973E05-F85B-487F-B8DA-B5DB2EDDC52A}" type="slidenum">
              <a:rPr lang="en-GB" altLang="en-US"/>
              <a:pPr>
                <a:defRPr/>
              </a:pPr>
              <a:t>‹#›</a:t>
            </a:fld>
            <a:endParaRPr lang="en-GB" altLang="en-US"/>
          </a:p>
        </p:txBody>
      </p:sp>
    </p:spTree>
    <p:extLst>
      <p:ext uri="{BB962C8B-B14F-4D97-AF65-F5344CB8AC3E}">
        <p14:creationId xmlns:p14="http://schemas.microsoft.com/office/powerpoint/2010/main" val="18055046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GB"/>
              <a:t>Click to edit Master subtitle style</a:t>
            </a:r>
            <a:endParaRPr lang="en-US"/>
          </a:p>
        </p:txBody>
      </p:sp>
      <p:sp>
        <p:nvSpPr>
          <p:cNvPr id="4" name="Rectangle 4">
            <a:extLst>
              <a:ext uri="{FF2B5EF4-FFF2-40B4-BE49-F238E27FC236}">
                <a16:creationId xmlns:a16="http://schemas.microsoft.com/office/drawing/2014/main" xmlns="" id="{211679EB-8D34-4646-ABED-58E3482EFA7C}"/>
              </a:ext>
            </a:extLst>
          </p:cNvPr>
          <p:cNvSpPr>
            <a:spLocks noGrp="1" noChangeArrowheads="1"/>
          </p:cNvSpPr>
          <p:nvPr>
            <p:ph type="dt" sz="half" idx="10"/>
          </p:nvPr>
        </p:nvSpPr>
        <p:spPr>
          <a:ln/>
        </p:spPr>
        <p:txBody>
          <a:bodyPr/>
          <a:lstStyle>
            <a:lvl1pPr>
              <a:defRPr/>
            </a:lvl1pPr>
          </a:lstStyle>
          <a:p>
            <a:pPr>
              <a:defRPr/>
            </a:pPr>
            <a:endParaRPr lang="en-GB"/>
          </a:p>
        </p:txBody>
      </p:sp>
      <p:sp>
        <p:nvSpPr>
          <p:cNvPr id="5" name="Rectangle 5">
            <a:extLst>
              <a:ext uri="{FF2B5EF4-FFF2-40B4-BE49-F238E27FC236}">
                <a16:creationId xmlns:a16="http://schemas.microsoft.com/office/drawing/2014/main" xmlns="" id="{49EDF86C-47C9-4202-AC89-129FC9646C6D}"/>
              </a:ext>
            </a:extLst>
          </p:cNvPr>
          <p:cNvSpPr>
            <a:spLocks noGrp="1" noChangeArrowheads="1"/>
          </p:cNvSpPr>
          <p:nvPr>
            <p:ph type="ftr" sz="quarter" idx="11"/>
          </p:nvPr>
        </p:nvSpPr>
        <p:spPr>
          <a:ln/>
        </p:spPr>
        <p:txBody>
          <a:bodyPr/>
          <a:lstStyle>
            <a:lvl1pPr>
              <a:defRPr/>
            </a:lvl1pPr>
          </a:lstStyle>
          <a:p>
            <a:pPr>
              <a:defRPr/>
            </a:pPr>
            <a:endParaRPr lang="en-GB"/>
          </a:p>
        </p:txBody>
      </p:sp>
      <p:sp>
        <p:nvSpPr>
          <p:cNvPr id="6" name="Rectangle 6">
            <a:extLst>
              <a:ext uri="{FF2B5EF4-FFF2-40B4-BE49-F238E27FC236}">
                <a16:creationId xmlns:a16="http://schemas.microsoft.com/office/drawing/2014/main" xmlns="" id="{4D998479-2AB7-416E-BA60-EF6ACDD22A40}"/>
              </a:ext>
            </a:extLst>
          </p:cNvPr>
          <p:cNvSpPr>
            <a:spLocks noGrp="1" noChangeArrowheads="1"/>
          </p:cNvSpPr>
          <p:nvPr>
            <p:ph type="sldNum" sz="quarter" idx="12"/>
          </p:nvPr>
        </p:nvSpPr>
        <p:spPr>
          <a:ln/>
        </p:spPr>
        <p:txBody>
          <a:bodyPr/>
          <a:lstStyle>
            <a:lvl1pPr>
              <a:defRPr/>
            </a:lvl1pPr>
          </a:lstStyle>
          <a:p>
            <a:pPr>
              <a:defRPr/>
            </a:pPr>
            <a:fld id="{169AED8E-1237-4975-87D1-FAFF15F8C7C2}" type="slidenum">
              <a:rPr lang="en-GB" altLang="en-US"/>
              <a:pPr>
                <a:defRPr/>
              </a:pPr>
              <a:t>‹#›</a:t>
            </a:fld>
            <a:endParaRPr lang="en-GB" altLang="en-US"/>
          </a:p>
        </p:txBody>
      </p:sp>
    </p:spTree>
    <p:extLst>
      <p:ext uri="{BB962C8B-B14F-4D97-AF65-F5344CB8AC3E}">
        <p14:creationId xmlns:p14="http://schemas.microsoft.com/office/powerpoint/2010/main" val="3139248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Rectangle 4">
            <a:extLst>
              <a:ext uri="{FF2B5EF4-FFF2-40B4-BE49-F238E27FC236}">
                <a16:creationId xmlns:a16="http://schemas.microsoft.com/office/drawing/2014/main" xmlns="" id="{9C4D5F97-01C3-438A-9B9E-F30003EEE624}"/>
              </a:ext>
            </a:extLst>
          </p:cNvPr>
          <p:cNvSpPr>
            <a:spLocks noGrp="1" noChangeArrowheads="1"/>
          </p:cNvSpPr>
          <p:nvPr>
            <p:ph type="dt" sz="half" idx="10"/>
          </p:nvPr>
        </p:nvSpPr>
        <p:spPr>
          <a:ln/>
        </p:spPr>
        <p:txBody>
          <a:bodyPr/>
          <a:lstStyle>
            <a:lvl1pPr>
              <a:defRPr/>
            </a:lvl1pPr>
          </a:lstStyle>
          <a:p>
            <a:pPr>
              <a:defRPr/>
            </a:pPr>
            <a:endParaRPr lang="en-GB"/>
          </a:p>
        </p:txBody>
      </p:sp>
      <p:sp>
        <p:nvSpPr>
          <p:cNvPr id="5" name="Rectangle 5">
            <a:extLst>
              <a:ext uri="{FF2B5EF4-FFF2-40B4-BE49-F238E27FC236}">
                <a16:creationId xmlns:a16="http://schemas.microsoft.com/office/drawing/2014/main" xmlns="" id="{947ADA7D-F7FC-41BF-B07A-6483905B2236}"/>
              </a:ext>
            </a:extLst>
          </p:cNvPr>
          <p:cNvSpPr>
            <a:spLocks noGrp="1" noChangeArrowheads="1"/>
          </p:cNvSpPr>
          <p:nvPr>
            <p:ph type="ftr" sz="quarter" idx="11"/>
          </p:nvPr>
        </p:nvSpPr>
        <p:spPr>
          <a:ln/>
        </p:spPr>
        <p:txBody>
          <a:bodyPr/>
          <a:lstStyle>
            <a:lvl1pPr>
              <a:defRPr/>
            </a:lvl1pPr>
          </a:lstStyle>
          <a:p>
            <a:pPr>
              <a:defRPr/>
            </a:pPr>
            <a:endParaRPr lang="en-GB"/>
          </a:p>
        </p:txBody>
      </p:sp>
      <p:sp>
        <p:nvSpPr>
          <p:cNvPr id="6" name="Rectangle 6">
            <a:extLst>
              <a:ext uri="{FF2B5EF4-FFF2-40B4-BE49-F238E27FC236}">
                <a16:creationId xmlns:a16="http://schemas.microsoft.com/office/drawing/2014/main" xmlns="" id="{74E632B8-CC85-425C-B8B0-77729846A913}"/>
              </a:ext>
            </a:extLst>
          </p:cNvPr>
          <p:cNvSpPr>
            <a:spLocks noGrp="1" noChangeArrowheads="1"/>
          </p:cNvSpPr>
          <p:nvPr>
            <p:ph type="sldNum" sz="quarter" idx="12"/>
          </p:nvPr>
        </p:nvSpPr>
        <p:spPr>
          <a:ln/>
        </p:spPr>
        <p:txBody>
          <a:bodyPr/>
          <a:lstStyle>
            <a:lvl1pPr>
              <a:defRPr/>
            </a:lvl1pPr>
          </a:lstStyle>
          <a:p>
            <a:pPr>
              <a:defRPr/>
            </a:pPr>
            <a:fld id="{40E7675F-9DF2-47EE-B29A-7745CE27B5FC}" type="slidenum">
              <a:rPr lang="en-GB" altLang="en-US"/>
              <a:pPr>
                <a:defRPr/>
              </a:pPr>
              <a:t>‹#›</a:t>
            </a:fld>
            <a:endParaRPr lang="en-GB" altLang="en-US"/>
          </a:p>
        </p:txBody>
      </p:sp>
    </p:spTree>
    <p:extLst>
      <p:ext uri="{BB962C8B-B14F-4D97-AF65-F5344CB8AC3E}">
        <p14:creationId xmlns:p14="http://schemas.microsoft.com/office/powerpoint/2010/main" val="34132383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412B6FC4-DD9E-46BB-B5EB-AE6255749981}" type="datetimeFigureOut">
              <a:rPr lang="en-GB" smtClean="0"/>
              <a:pPr/>
              <a:t>22/10/19</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B6E60A58-B9D7-4E75-B269-5304BE8E4B52}" type="slidenum">
              <a:rPr lang="en-GB" smtClean="0"/>
              <a:pPr/>
              <a:t>‹#›</a:t>
            </a:fld>
            <a:endParaRPr lang="en-GB"/>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GB"/>
              <a:t>Click to edit Master text styles</a:t>
            </a:r>
          </a:p>
        </p:txBody>
      </p:sp>
      <p:sp>
        <p:nvSpPr>
          <p:cNvPr id="4" name="Rectangle 4">
            <a:extLst>
              <a:ext uri="{FF2B5EF4-FFF2-40B4-BE49-F238E27FC236}">
                <a16:creationId xmlns:a16="http://schemas.microsoft.com/office/drawing/2014/main" xmlns="" id="{C2CD88CD-1CCB-4E45-8574-D42E1F4FA4DF}"/>
              </a:ext>
            </a:extLst>
          </p:cNvPr>
          <p:cNvSpPr>
            <a:spLocks noGrp="1" noChangeArrowheads="1"/>
          </p:cNvSpPr>
          <p:nvPr>
            <p:ph type="dt" sz="half" idx="10"/>
          </p:nvPr>
        </p:nvSpPr>
        <p:spPr>
          <a:ln/>
        </p:spPr>
        <p:txBody>
          <a:bodyPr/>
          <a:lstStyle>
            <a:lvl1pPr>
              <a:defRPr/>
            </a:lvl1pPr>
          </a:lstStyle>
          <a:p>
            <a:pPr>
              <a:defRPr/>
            </a:pPr>
            <a:endParaRPr lang="en-GB"/>
          </a:p>
        </p:txBody>
      </p:sp>
      <p:sp>
        <p:nvSpPr>
          <p:cNvPr id="5" name="Rectangle 5">
            <a:extLst>
              <a:ext uri="{FF2B5EF4-FFF2-40B4-BE49-F238E27FC236}">
                <a16:creationId xmlns:a16="http://schemas.microsoft.com/office/drawing/2014/main" xmlns="" id="{C6572EFB-AD37-4744-ACB3-6ECD233A2B81}"/>
              </a:ext>
            </a:extLst>
          </p:cNvPr>
          <p:cNvSpPr>
            <a:spLocks noGrp="1" noChangeArrowheads="1"/>
          </p:cNvSpPr>
          <p:nvPr>
            <p:ph type="ftr" sz="quarter" idx="11"/>
          </p:nvPr>
        </p:nvSpPr>
        <p:spPr>
          <a:ln/>
        </p:spPr>
        <p:txBody>
          <a:bodyPr/>
          <a:lstStyle>
            <a:lvl1pPr>
              <a:defRPr/>
            </a:lvl1pPr>
          </a:lstStyle>
          <a:p>
            <a:pPr>
              <a:defRPr/>
            </a:pPr>
            <a:endParaRPr lang="en-GB"/>
          </a:p>
        </p:txBody>
      </p:sp>
      <p:sp>
        <p:nvSpPr>
          <p:cNvPr id="6" name="Rectangle 6">
            <a:extLst>
              <a:ext uri="{FF2B5EF4-FFF2-40B4-BE49-F238E27FC236}">
                <a16:creationId xmlns:a16="http://schemas.microsoft.com/office/drawing/2014/main" xmlns="" id="{82F09F79-3B3C-4675-BD2C-F4A528F7FE51}"/>
              </a:ext>
            </a:extLst>
          </p:cNvPr>
          <p:cNvSpPr>
            <a:spLocks noGrp="1" noChangeArrowheads="1"/>
          </p:cNvSpPr>
          <p:nvPr>
            <p:ph type="sldNum" sz="quarter" idx="12"/>
          </p:nvPr>
        </p:nvSpPr>
        <p:spPr>
          <a:ln/>
        </p:spPr>
        <p:txBody>
          <a:bodyPr/>
          <a:lstStyle>
            <a:lvl1pPr>
              <a:defRPr/>
            </a:lvl1pPr>
          </a:lstStyle>
          <a:p>
            <a:pPr>
              <a:defRPr/>
            </a:pPr>
            <a:fld id="{AC54C947-D375-408F-AADC-4E089DE2C917}" type="slidenum">
              <a:rPr lang="en-GB" altLang="en-US"/>
              <a:pPr>
                <a:defRPr/>
              </a:pPr>
              <a:t>‹#›</a:t>
            </a:fld>
            <a:endParaRPr lang="en-GB" altLang="en-US"/>
          </a:p>
        </p:txBody>
      </p:sp>
    </p:spTree>
    <p:extLst>
      <p:ext uri="{BB962C8B-B14F-4D97-AF65-F5344CB8AC3E}">
        <p14:creationId xmlns:p14="http://schemas.microsoft.com/office/powerpoint/2010/main" val="9884499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Rectangle 4">
            <a:extLst>
              <a:ext uri="{FF2B5EF4-FFF2-40B4-BE49-F238E27FC236}">
                <a16:creationId xmlns:a16="http://schemas.microsoft.com/office/drawing/2014/main" xmlns="" id="{67A93758-F8EF-4722-97E1-D9F539B5F6AB}"/>
              </a:ext>
            </a:extLst>
          </p:cNvPr>
          <p:cNvSpPr>
            <a:spLocks noGrp="1" noChangeArrowheads="1"/>
          </p:cNvSpPr>
          <p:nvPr>
            <p:ph type="dt" sz="half" idx="10"/>
          </p:nvPr>
        </p:nvSpPr>
        <p:spPr>
          <a:ln/>
        </p:spPr>
        <p:txBody>
          <a:bodyPr/>
          <a:lstStyle>
            <a:lvl1pPr>
              <a:defRPr/>
            </a:lvl1pPr>
          </a:lstStyle>
          <a:p>
            <a:pPr>
              <a:defRPr/>
            </a:pPr>
            <a:endParaRPr lang="en-GB"/>
          </a:p>
        </p:txBody>
      </p:sp>
      <p:sp>
        <p:nvSpPr>
          <p:cNvPr id="6" name="Rectangle 5">
            <a:extLst>
              <a:ext uri="{FF2B5EF4-FFF2-40B4-BE49-F238E27FC236}">
                <a16:creationId xmlns:a16="http://schemas.microsoft.com/office/drawing/2014/main" xmlns="" id="{D9E04C5F-A529-4843-B6EB-97AAAE570FFA}"/>
              </a:ext>
            </a:extLst>
          </p:cNvPr>
          <p:cNvSpPr>
            <a:spLocks noGrp="1" noChangeArrowheads="1"/>
          </p:cNvSpPr>
          <p:nvPr>
            <p:ph type="ftr" sz="quarter" idx="11"/>
          </p:nvPr>
        </p:nvSpPr>
        <p:spPr>
          <a:ln/>
        </p:spPr>
        <p:txBody>
          <a:bodyPr/>
          <a:lstStyle>
            <a:lvl1pPr>
              <a:defRPr/>
            </a:lvl1pPr>
          </a:lstStyle>
          <a:p>
            <a:pPr>
              <a:defRPr/>
            </a:pPr>
            <a:endParaRPr lang="en-GB"/>
          </a:p>
        </p:txBody>
      </p:sp>
      <p:sp>
        <p:nvSpPr>
          <p:cNvPr id="7" name="Rectangle 6">
            <a:extLst>
              <a:ext uri="{FF2B5EF4-FFF2-40B4-BE49-F238E27FC236}">
                <a16:creationId xmlns:a16="http://schemas.microsoft.com/office/drawing/2014/main" xmlns="" id="{09A79345-7CC6-47C9-982C-7BBB1FBE5FE2}"/>
              </a:ext>
            </a:extLst>
          </p:cNvPr>
          <p:cNvSpPr>
            <a:spLocks noGrp="1" noChangeArrowheads="1"/>
          </p:cNvSpPr>
          <p:nvPr>
            <p:ph type="sldNum" sz="quarter" idx="12"/>
          </p:nvPr>
        </p:nvSpPr>
        <p:spPr>
          <a:ln/>
        </p:spPr>
        <p:txBody>
          <a:bodyPr/>
          <a:lstStyle>
            <a:lvl1pPr>
              <a:defRPr/>
            </a:lvl1pPr>
          </a:lstStyle>
          <a:p>
            <a:pPr>
              <a:defRPr/>
            </a:pPr>
            <a:fld id="{DF6ECFF0-297C-4DDC-B195-73314AFD5257}" type="slidenum">
              <a:rPr lang="en-GB" altLang="en-US"/>
              <a:pPr>
                <a:defRPr/>
              </a:pPr>
              <a:t>‹#›</a:t>
            </a:fld>
            <a:endParaRPr lang="en-GB" altLang="en-US"/>
          </a:p>
        </p:txBody>
      </p:sp>
    </p:spTree>
    <p:extLst>
      <p:ext uri="{BB962C8B-B14F-4D97-AF65-F5344CB8AC3E}">
        <p14:creationId xmlns:p14="http://schemas.microsoft.com/office/powerpoint/2010/main" val="2695368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Rectangle 4">
            <a:extLst>
              <a:ext uri="{FF2B5EF4-FFF2-40B4-BE49-F238E27FC236}">
                <a16:creationId xmlns:a16="http://schemas.microsoft.com/office/drawing/2014/main" xmlns="" id="{AF5311DE-F1FF-45B6-824D-AFAD566CF8A5}"/>
              </a:ext>
            </a:extLst>
          </p:cNvPr>
          <p:cNvSpPr>
            <a:spLocks noGrp="1" noChangeArrowheads="1"/>
          </p:cNvSpPr>
          <p:nvPr>
            <p:ph type="dt" sz="half" idx="10"/>
          </p:nvPr>
        </p:nvSpPr>
        <p:spPr>
          <a:ln/>
        </p:spPr>
        <p:txBody>
          <a:bodyPr/>
          <a:lstStyle>
            <a:lvl1pPr>
              <a:defRPr/>
            </a:lvl1pPr>
          </a:lstStyle>
          <a:p>
            <a:pPr>
              <a:defRPr/>
            </a:pPr>
            <a:endParaRPr lang="en-GB"/>
          </a:p>
        </p:txBody>
      </p:sp>
      <p:sp>
        <p:nvSpPr>
          <p:cNvPr id="8" name="Rectangle 5">
            <a:extLst>
              <a:ext uri="{FF2B5EF4-FFF2-40B4-BE49-F238E27FC236}">
                <a16:creationId xmlns:a16="http://schemas.microsoft.com/office/drawing/2014/main" xmlns="" id="{FA81478F-C509-442E-9D92-CE317E464CE7}"/>
              </a:ext>
            </a:extLst>
          </p:cNvPr>
          <p:cNvSpPr>
            <a:spLocks noGrp="1" noChangeArrowheads="1"/>
          </p:cNvSpPr>
          <p:nvPr>
            <p:ph type="ftr" sz="quarter" idx="11"/>
          </p:nvPr>
        </p:nvSpPr>
        <p:spPr>
          <a:ln/>
        </p:spPr>
        <p:txBody>
          <a:bodyPr/>
          <a:lstStyle>
            <a:lvl1pPr>
              <a:defRPr/>
            </a:lvl1pPr>
          </a:lstStyle>
          <a:p>
            <a:pPr>
              <a:defRPr/>
            </a:pPr>
            <a:endParaRPr lang="en-GB"/>
          </a:p>
        </p:txBody>
      </p:sp>
      <p:sp>
        <p:nvSpPr>
          <p:cNvPr id="9" name="Rectangle 6">
            <a:extLst>
              <a:ext uri="{FF2B5EF4-FFF2-40B4-BE49-F238E27FC236}">
                <a16:creationId xmlns:a16="http://schemas.microsoft.com/office/drawing/2014/main" xmlns="" id="{4E1334B0-1EC1-4AA0-9BD5-7D8F46B4ED83}"/>
              </a:ext>
            </a:extLst>
          </p:cNvPr>
          <p:cNvSpPr>
            <a:spLocks noGrp="1" noChangeArrowheads="1"/>
          </p:cNvSpPr>
          <p:nvPr>
            <p:ph type="sldNum" sz="quarter" idx="12"/>
          </p:nvPr>
        </p:nvSpPr>
        <p:spPr>
          <a:ln/>
        </p:spPr>
        <p:txBody>
          <a:bodyPr/>
          <a:lstStyle>
            <a:lvl1pPr>
              <a:defRPr/>
            </a:lvl1pPr>
          </a:lstStyle>
          <a:p>
            <a:pPr>
              <a:defRPr/>
            </a:pPr>
            <a:fld id="{3D6C9511-D95F-4B1C-B374-1D6E80481A3C}" type="slidenum">
              <a:rPr lang="en-GB" altLang="en-US"/>
              <a:pPr>
                <a:defRPr/>
              </a:pPr>
              <a:t>‹#›</a:t>
            </a:fld>
            <a:endParaRPr lang="en-GB" altLang="en-US"/>
          </a:p>
        </p:txBody>
      </p:sp>
    </p:spTree>
    <p:extLst>
      <p:ext uri="{BB962C8B-B14F-4D97-AF65-F5344CB8AC3E}">
        <p14:creationId xmlns:p14="http://schemas.microsoft.com/office/powerpoint/2010/main" val="14513004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Rectangle 4">
            <a:extLst>
              <a:ext uri="{FF2B5EF4-FFF2-40B4-BE49-F238E27FC236}">
                <a16:creationId xmlns:a16="http://schemas.microsoft.com/office/drawing/2014/main" xmlns="" id="{C951C556-784B-48DC-B4E1-269F282C1595}"/>
              </a:ext>
            </a:extLst>
          </p:cNvPr>
          <p:cNvSpPr>
            <a:spLocks noGrp="1" noChangeArrowheads="1"/>
          </p:cNvSpPr>
          <p:nvPr>
            <p:ph type="dt" sz="half" idx="10"/>
          </p:nvPr>
        </p:nvSpPr>
        <p:spPr>
          <a:ln/>
        </p:spPr>
        <p:txBody>
          <a:bodyPr/>
          <a:lstStyle>
            <a:lvl1pPr>
              <a:defRPr/>
            </a:lvl1pPr>
          </a:lstStyle>
          <a:p>
            <a:pPr>
              <a:defRPr/>
            </a:pPr>
            <a:endParaRPr lang="en-GB"/>
          </a:p>
        </p:txBody>
      </p:sp>
      <p:sp>
        <p:nvSpPr>
          <p:cNvPr id="4" name="Rectangle 5">
            <a:extLst>
              <a:ext uri="{FF2B5EF4-FFF2-40B4-BE49-F238E27FC236}">
                <a16:creationId xmlns:a16="http://schemas.microsoft.com/office/drawing/2014/main" xmlns="" id="{F275C579-CE2C-4D81-A835-6E8C06475D1F}"/>
              </a:ext>
            </a:extLst>
          </p:cNvPr>
          <p:cNvSpPr>
            <a:spLocks noGrp="1" noChangeArrowheads="1"/>
          </p:cNvSpPr>
          <p:nvPr>
            <p:ph type="ftr" sz="quarter" idx="11"/>
          </p:nvPr>
        </p:nvSpPr>
        <p:spPr>
          <a:ln/>
        </p:spPr>
        <p:txBody>
          <a:bodyPr/>
          <a:lstStyle>
            <a:lvl1pPr>
              <a:defRPr/>
            </a:lvl1pPr>
          </a:lstStyle>
          <a:p>
            <a:pPr>
              <a:defRPr/>
            </a:pPr>
            <a:endParaRPr lang="en-GB"/>
          </a:p>
        </p:txBody>
      </p:sp>
      <p:sp>
        <p:nvSpPr>
          <p:cNvPr id="5" name="Rectangle 6">
            <a:extLst>
              <a:ext uri="{FF2B5EF4-FFF2-40B4-BE49-F238E27FC236}">
                <a16:creationId xmlns:a16="http://schemas.microsoft.com/office/drawing/2014/main" xmlns="" id="{8F1C90CB-FA32-448F-8A8F-89B215912450}"/>
              </a:ext>
            </a:extLst>
          </p:cNvPr>
          <p:cNvSpPr>
            <a:spLocks noGrp="1" noChangeArrowheads="1"/>
          </p:cNvSpPr>
          <p:nvPr>
            <p:ph type="sldNum" sz="quarter" idx="12"/>
          </p:nvPr>
        </p:nvSpPr>
        <p:spPr>
          <a:ln/>
        </p:spPr>
        <p:txBody>
          <a:bodyPr/>
          <a:lstStyle>
            <a:lvl1pPr>
              <a:defRPr/>
            </a:lvl1pPr>
          </a:lstStyle>
          <a:p>
            <a:pPr>
              <a:defRPr/>
            </a:pPr>
            <a:fld id="{C06FCE6A-A3C3-4598-9569-0EDA728BFB67}" type="slidenum">
              <a:rPr lang="en-GB" altLang="en-US"/>
              <a:pPr>
                <a:defRPr/>
              </a:pPr>
              <a:t>‹#›</a:t>
            </a:fld>
            <a:endParaRPr lang="en-GB" altLang="en-US"/>
          </a:p>
        </p:txBody>
      </p:sp>
    </p:spTree>
    <p:extLst>
      <p:ext uri="{BB962C8B-B14F-4D97-AF65-F5344CB8AC3E}">
        <p14:creationId xmlns:p14="http://schemas.microsoft.com/office/powerpoint/2010/main" val="378521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xmlns="" id="{307F7722-1555-4C72-8EEC-AF0F9F594C9D}"/>
              </a:ext>
            </a:extLst>
          </p:cNvPr>
          <p:cNvSpPr>
            <a:spLocks noGrp="1" noChangeArrowheads="1"/>
          </p:cNvSpPr>
          <p:nvPr>
            <p:ph type="dt" sz="half" idx="10"/>
          </p:nvPr>
        </p:nvSpPr>
        <p:spPr>
          <a:ln/>
        </p:spPr>
        <p:txBody>
          <a:bodyPr/>
          <a:lstStyle>
            <a:lvl1pPr>
              <a:defRPr/>
            </a:lvl1pPr>
          </a:lstStyle>
          <a:p>
            <a:pPr>
              <a:defRPr/>
            </a:pPr>
            <a:endParaRPr lang="en-GB"/>
          </a:p>
        </p:txBody>
      </p:sp>
      <p:sp>
        <p:nvSpPr>
          <p:cNvPr id="3" name="Rectangle 5">
            <a:extLst>
              <a:ext uri="{FF2B5EF4-FFF2-40B4-BE49-F238E27FC236}">
                <a16:creationId xmlns:a16="http://schemas.microsoft.com/office/drawing/2014/main" xmlns="" id="{1EEF11F8-ECDF-4E8D-819C-03567A8123CA}"/>
              </a:ext>
            </a:extLst>
          </p:cNvPr>
          <p:cNvSpPr>
            <a:spLocks noGrp="1" noChangeArrowheads="1"/>
          </p:cNvSpPr>
          <p:nvPr>
            <p:ph type="ftr" sz="quarter" idx="11"/>
          </p:nvPr>
        </p:nvSpPr>
        <p:spPr>
          <a:ln/>
        </p:spPr>
        <p:txBody>
          <a:bodyPr/>
          <a:lstStyle>
            <a:lvl1pPr>
              <a:defRPr/>
            </a:lvl1pPr>
          </a:lstStyle>
          <a:p>
            <a:pPr>
              <a:defRPr/>
            </a:pPr>
            <a:endParaRPr lang="en-GB"/>
          </a:p>
        </p:txBody>
      </p:sp>
      <p:sp>
        <p:nvSpPr>
          <p:cNvPr id="4" name="Rectangle 6">
            <a:extLst>
              <a:ext uri="{FF2B5EF4-FFF2-40B4-BE49-F238E27FC236}">
                <a16:creationId xmlns:a16="http://schemas.microsoft.com/office/drawing/2014/main" xmlns="" id="{927FA8F9-6D1A-4F61-9D9C-52EC3C83E619}"/>
              </a:ext>
            </a:extLst>
          </p:cNvPr>
          <p:cNvSpPr>
            <a:spLocks noGrp="1" noChangeArrowheads="1"/>
          </p:cNvSpPr>
          <p:nvPr>
            <p:ph type="sldNum" sz="quarter" idx="12"/>
          </p:nvPr>
        </p:nvSpPr>
        <p:spPr>
          <a:ln/>
        </p:spPr>
        <p:txBody>
          <a:bodyPr/>
          <a:lstStyle>
            <a:lvl1pPr>
              <a:defRPr/>
            </a:lvl1pPr>
          </a:lstStyle>
          <a:p>
            <a:pPr>
              <a:defRPr/>
            </a:pPr>
            <a:fld id="{3C3343B6-324F-47D5-A7A6-FC914FF7054F}" type="slidenum">
              <a:rPr lang="en-GB" altLang="en-US"/>
              <a:pPr>
                <a:defRPr/>
              </a:pPr>
              <a:t>‹#›</a:t>
            </a:fld>
            <a:endParaRPr lang="en-GB" altLang="en-US"/>
          </a:p>
        </p:txBody>
      </p:sp>
    </p:spTree>
    <p:extLst>
      <p:ext uri="{BB962C8B-B14F-4D97-AF65-F5344CB8AC3E}">
        <p14:creationId xmlns:p14="http://schemas.microsoft.com/office/powerpoint/2010/main" val="2250211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Rectangle 4">
            <a:extLst>
              <a:ext uri="{FF2B5EF4-FFF2-40B4-BE49-F238E27FC236}">
                <a16:creationId xmlns:a16="http://schemas.microsoft.com/office/drawing/2014/main" xmlns="" id="{820BCDBF-01FC-4AA5-AA08-48723708B589}"/>
              </a:ext>
            </a:extLst>
          </p:cNvPr>
          <p:cNvSpPr>
            <a:spLocks noGrp="1" noChangeArrowheads="1"/>
          </p:cNvSpPr>
          <p:nvPr>
            <p:ph type="dt" sz="half" idx="10"/>
          </p:nvPr>
        </p:nvSpPr>
        <p:spPr>
          <a:ln/>
        </p:spPr>
        <p:txBody>
          <a:bodyPr/>
          <a:lstStyle>
            <a:lvl1pPr>
              <a:defRPr/>
            </a:lvl1pPr>
          </a:lstStyle>
          <a:p>
            <a:pPr>
              <a:defRPr/>
            </a:pPr>
            <a:endParaRPr lang="en-GB"/>
          </a:p>
        </p:txBody>
      </p:sp>
      <p:sp>
        <p:nvSpPr>
          <p:cNvPr id="6" name="Rectangle 5">
            <a:extLst>
              <a:ext uri="{FF2B5EF4-FFF2-40B4-BE49-F238E27FC236}">
                <a16:creationId xmlns:a16="http://schemas.microsoft.com/office/drawing/2014/main" xmlns="" id="{32BA2F93-8448-4DF7-BAA5-8F1401D64D49}"/>
              </a:ext>
            </a:extLst>
          </p:cNvPr>
          <p:cNvSpPr>
            <a:spLocks noGrp="1" noChangeArrowheads="1"/>
          </p:cNvSpPr>
          <p:nvPr>
            <p:ph type="ftr" sz="quarter" idx="11"/>
          </p:nvPr>
        </p:nvSpPr>
        <p:spPr>
          <a:ln/>
        </p:spPr>
        <p:txBody>
          <a:bodyPr/>
          <a:lstStyle>
            <a:lvl1pPr>
              <a:defRPr/>
            </a:lvl1pPr>
          </a:lstStyle>
          <a:p>
            <a:pPr>
              <a:defRPr/>
            </a:pPr>
            <a:endParaRPr lang="en-GB"/>
          </a:p>
        </p:txBody>
      </p:sp>
      <p:sp>
        <p:nvSpPr>
          <p:cNvPr id="7" name="Rectangle 6">
            <a:extLst>
              <a:ext uri="{FF2B5EF4-FFF2-40B4-BE49-F238E27FC236}">
                <a16:creationId xmlns:a16="http://schemas.microsoft.com/office/drawing/2014/main" xmlns="" id="{C06EAB71-DD31-460F-ABE0-1F7774AD829A}"/>
              </a:ext>
            </a:extLst>
          </p:cNvPr>
          <p:cNvSpPr>
            <a:spLocks noGrp="1" noChangeArrowheads="1"/>
          </p:cNvSpPr>
          <p:nvPr>
            <p:ph type="sldNum" sz="quarter" idx="12"/>
          </p:nvPr>
        </p:nvSpPr>
        <p:spPr>
          <a:ln/>
        </p:spPr>
        <p:txBody>
          <a:bodyPr/>
          <a:lstStyle>
            <a:lvl1pPr>
              <a:defRPr/>
            </a:lvl1pPr>
          </a:lstStyle>
          <a:p>
            <a:pPr>
              <a:defRPr/>
            </a:pPr>
            <a:fld id="{4F1959A3-7F69-4D80-A316-65BD1CF5C084}" type="slidenum">
              <a:rPr lang="en-GB" altLang="en-US"/>
              <a:pPr>
                <a:defRPr/>
              </a:pPr>
              <a:t>‹#›</a:t>
            </a:fld>
            <a:endParaRPr lang="en-GB" altLang="en-US"/>
          </a:p>
        </p:txBody>
      </p:sp>
    </p:spTree>
    <p:extLst>
      <p:ext uri="{BB962C8B-B14F-4D97-AF65-F5344CB8AC3E}">
        <p14:creationId xmlns:p14="http://schemas.microsoft.com/office/powerpoint/2010/main" val="16869429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Rectangle 4">
            <a:extLst>
              <a:ext uri="{FF2B5EF4-FFF2-40B4-BE49-F238E27FC236}">
                <a16:creationId xmlns:a16="http://schemas.microsoft.com/office/drawing/2014/main" xmlns="" id="{5C5AE5AC-6154-4833-9027-DD748378BDB8}"/>
              </a:ext>
            </a:extLst>
          </p:cNvPr>
          <p:cNvSpPr>
            <a:spLocks noGrp="1" noChangeArrowheads="1"/>
          </p:cNvSpPr>
          <p:nvPr>
            <p:ph type="dt" sz="half" idx="10"/>
          </p:nvPr>
        </p:nvSpPr>
        <p:spPr>
          <a:ln/>
        </p:spPr>
        <p:txBody>
          <a:bodyPr/>
          <a:lstStyle>
            <a:lvl1pPr>
              <a:defRPr/>
            </a:lvl1pPr>
          </a:lstStyle>
          <a:p>
            <a:pPr>
              <a:defRPr/>
            </a:pPr>
            <a:endParaRPr lang="en-GB"/>
          </a:p>
        </p:txBody>
      </p:sp>
      <p:sp>
        <p:nvSpPr>
          <p:cNvPr id="6" name="Rectangle 5">
            <a:extLst>
              <a:ext uri="{FF2B5EF4-FFF2-40B4-BE49-F238E27FC236}">
                <a16:creationId xmlns:a16="http://schemas.microsoft.com/office/drawing/2014/main" xmlns="" id="{149AF3E5-CD44-4367-8B67-B2D3B9AFD72A}"/>
              </a:ext>
            </a:extLst>
          </p:cNvPr>
          <p:cNvSpPr>
            <a:spLocks noGrp="1" noChangeArrowheads="1"/>
          </p:cNvSpPr>
          <p:nvPr>
            <p:ph type="ftr" sz="quarter" idx="11"/>
          </p:nvPr>
        </p:nvSpPr>
        <p:spPr>
          <a:ln/>
        </p:spPr>
        <p:txBody>
          <a:bodyPr/>
          <a:lstStyle>
            <a:lvl1pPr>
              <a:defRPr/>
            </a:lvl1pPr>
          </a:lstStyle>
          <a:p>
            <a:pPr>
              <a:defRPr/>
            </a:pPr>
            <a:endParaRPr lang="en-GB"/>
          </a:p>
        </p:txBody>
      </p:sp>
      <p:sp>
        <p:nvSpPr>
          <p:cNvPr id="7" name="Rectangle 6">
            <a:extLst>
              <a:ext uri="{FF2B5EF4-FFF2-40B4-BE49-F238E27FC236}">
                <a16:creationId xmlns:a16="http://schemas.microsoft.com/office/drawing/2014/main" xmlns="" id="{75E38D2C-7710-4A25-8FF6-A368AA586217}"/>
              </a:ext>
            </a:extLst>
          </p:cNvPr>
          <p:cNvSpPr>
            <a:spLocks noGrp="1" noChangeArrowheads="1"/>
          </p:cNvSpPr>
          <p:nvPr>
            <p:ph type="sldNum" sz="quarter" idx="12"/>
          </p:nvPr>
        </p:nvSpPr>
        <p:spPr>
          <a:ln/>
        </p:spPr>
        <p:txBody>
          <a:bodyPr/>
          <a:lstStyle>
            <a:lvl1pPr>
              <a:defRPr/>
            </a:lvl1pPr>
          </a:lstStyle>
          <a:p>
            <a:pPr>
              <a:defRPr/>
            </a:pPr>
            <a:fld id="{DFC78F3D-2942-49EF-84C6-2BCB41032E14}" type="slidenum">
              <a:rPr lang="en-GB" altLang="en-US"/>
              <a:pPr>
                <a:defRPr/>
              </a:pPr>
              <a:t>‹#›</a:t>
            </a:fld>
            <a:endParaRPr lang="en-GB" altLang="en-US"/>
          </a:p>
        </p:txBody>
      </p:sp>
    </p:spTree>
    <p:extLst>
      <p:ext uri="{BB962C8B-B14F-4D97-AF65-F5344CB8AC3E}">
        <p14:creationId xmlns:p14="http://schemas.microsoft.com/office/powerpoint/2010/main" val="39299437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Rectangle 4">
            <a:extLst>
              <a:ext uri="{FF2B5EF4-FFF2-40B4-BE49-F238E27FC236}">
                <a16:creationId xmlns:a16="http://schemas.microsoft.com/office/drawing/2014/main" xmlns="" id="{7AB45A8C-8F7D-4731-BAA7-80E9AC490675}"/>
              </a:ext>
            </a:extLst>
          </p:cNvPr>
          <p:cNvSpPr>
            <a:spLocks noGrp="1" noChangeArrowheads="1"/>
          </p:cNvSpPr>
          <p:nvPr>
            <p:ph type="dt" sz="half" idx="10"/>
          </p:nvPr>
        </p:nvSpPr>
        <p:spPr>
          <a:ln/>
        </p:spPr>
        <p:txBody>
          <a:bodyPr/>
          <a:lstStyle>
            <a:lvl1pPr>
              <a:defRPr/>
            </a:lvl1pPr>
          </a:lstStyle>
          <a:p>
            <a:pPr>
              <a:defRPr/>
            </a:pPr>
            <a:endParaRPr lang="en-GB"/>
          </a:p>
        </p:txBody>
      </p:sp>
      <p:sp>
        <p:nvSpPr>
          <p:cNvPr id="5" name="Rectangle 5">
            <a:extLst>
              <a:ext uri="{FF2B5EF4-FFF2-40B4-BE49-F238E27FC236}">
                <a16:creationId xmlns:a16="http://schemas.microsoft.com/office/drawing/2014/main" xmlns="" id="{41832B65-80F8-4116-9DDE-48CD07F40AD2}"/>
              </a:ext>
            </a:extLst>
          </p:cNvPr>
          <p:cNvSpPr>
            <a:spLocks noGrp="1" noChangeArrowheads="1"/>
          </p:cNvSpPr>
          <p:nvPr>
            <p:ph type="ftr" sz="quarter" idx="11"/>
          </p:nvPr>
        </p:nvSpPr>
        <p:spPr>
          <a:ln/>
        </p:spPr>
        <p:txBody>
          <a:bodyPr/>
          <a:lstStyle>
            <a:lvl1pPr>
              <a:defRPr/>
            </a:lvl1pPr>
          </a:lstStyle>
          <a:p>
            <a:pPr>
              <a:defRPr/>
            </a:pPr>
            <a:endParaRPr lang="en-GB"/>
          </a:p>
        </p:txBody>
      </p:sp>
      <p:sp>
        <p:nvSpPr>
          <p:cNvPr id="6" name="Rectangle 6">
            <a:extLst>
              <a:ext uri="{FF2B5EF4-FFF2-40B4-BE49-F238E27FC236}">
                <a16:creationId xmlns:a16="http://schemas.microsoft.com/office/drawing/2014/main" xmlns="" id="{2AB879A4-4A8B-4057-A856-A065BA9F2307}"/>
              </a:ext>
            </a:extLst>
          </p:cNvPr>
          <p:cNvSpPr>
            <a:spLocks noGrp="1" noChangeArrowheads="1"/>
          </p:cNvSpPr>
          <p:nvPr>
            <p:ph type="sldNum" sz="quarter" idx="12"/>
          </p:nvPr>
        </p:nvSpPr>
        <p:spPr>
          <a:ln/>
        </p:spPr>
        <p:txBody>
          <a:bodyPr/>
          <a:lstStyle>
            <a:lvl1pPr>
              <a:defRPr/>
            </a:lvl1pPr>
          </a:lstStyle>
          <a:p>
            <a:pPr>
              <a:defRPr/>
            </a:pPr>
            <a:fld id="{BD535C50-8268-4C86-8F5B-1ECAB4001E57}" type="slidenum">
              <a:rPr lang="en-GB" altLang="en-US"/>
              <a:pPr>
                <a:defRPr/>
              </a:pPr>
              <a:t>‹#›</a:t>
            </a:fld>
            <a:endParaRPr lang="en-GB" altLang="en-US"/>
          </a:p>
        </p:txBody>
      </p:sp>
    </p:spTree>
    <p:extLst>
      <p:ext uri="{BB962C8B-B14F-4D97-AF65-F5344CB8AC3E}">
        <p14:creationId xmlns:p14="http://schemas.microsoft.com/office/powerpoint/2010/main" val="19575392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Rectangle 4">
            <a:extLst>
              <a:ext uri="{FF2B5EF4-FFF2-40B4-BE49-F238E27FC236}">
                <a16:creationId xmlns:a16="http://schemas.microsoft.com/office/drawing/2014/main" xmlns="" id="{832D1E0A-948A-4730-BCC5-D14619D65124}"/>
              </a:ext>
            </a:extLst>
          </p:cNvPr>
          <p:cNvSpPr>
            <a:spLocks noGrp="1" noChangeArrowheads="1"/>
          </p:cNvSpPr>
          <p:nvPr>
            <p:ph type="dt" sz="half" idx="10"/>
          </p:nvPr>
        </p:nvSpPr>
        <p:spPr>
          <a:ln/>
        </p:spPr>
        <p:txBody>
          <a:bodyPr/>
          <a:lstStyle>
            <a:lvl1pPr>
              <a:defRPr/>
            </a:lvl1pPr>
          </a:lstStyle>
          <a:p>
            <a:pPr>
              <a:defRPr/>
            </a:pPr>
            <a:endParaRPr lang="en-GB"/>
          </a:p>
        </p:txBody>
      </p:sp>
      <p:sp>
        <p:nvSpPr>
          <p:cNvPr id="5" name="Rectangle 5">
            <a:extLst>
              <a:ext uri="{FF2B5EF4-FFF2-40B4-BE49-F238E27FC236}">
                <a16:creationId xmlns:a16="http://schemas.microsoft.com/office/drawing/2014/main" xmlns="" id="{E5BA6F17-9190-40CE-814E-F0D893B98405}"/>
              </a:ext>
            </a:extLst>
          </p:cNvPr>
          <p:cNvSpPr>
            <a:spLocks noGrp="1" noChangeArrowheads="1"/>
          </p:cNvSpPr>
          <p:nvPr>
            <p:ph type="ftr" sz="quarter" idx="11"/>
          </p:nvPr>
        </p:nvSpPr>
        <p:spPr>
          <a:ln/>
        </p:spPr>
        <p:txBody>
          <a:bodyPr/>
          <a:lstStyle>
            <a:lvl1pPr>
              <a:defRPr/>
            </a:lvl1pPr>
          </a:lstStyle>
          <a:p>
            <a:pPr>
              <a:defRPr/>
            </a:pPr>
            <a:endParaRPr lang="en-GB"/>
          </a:p>
        </p:txBody>
      </p:sp>
      <p:sp>
        <p:nvSpPr>
          <p:cNvPr id="6" name="Rectangle 6">
            <a:extLst>
              <a:ext uri="{FF2B5EF4-FFF2-40B4-BE49-F238E27FC236}">
                <a16:creationId xmlns:a16="http://schemas.microsoft.com/office/drawing/2014/main" xmlns="" id="{50DA613B-D4DD-443E-9A3E-AD508B919F7A}"/>
              </a:ext>
            </a:extLst>
          </p:cNvPr>
          <p:cNvSpPr>
            <a:spLocks noGrp="1" noChangeArrowheads="1"/>
          </p:cNvSpPr>
          <p:nvPr>
            <p:ph type="sldNum" sz="quarter" idx="12"/>
          </p:nvPr>
        </p:nvSpPr>
        <p:spPr>
          <a:ln/>
        </p:spPr>
        <p:txBody>
          <a:bodyPr/>
          <a:lstStyle>
            <a:lvl1pPr>
              <a:defRPr/>
            </a:lvl1pPr>
          </a:lstStyle>
          <a:p>
            <a:pPr>
              <a:defRPr/>
            </a:pPr>
            <a:fld id="{EDD4B0F9-29BB-4581-A430-3648FA6BEB4E}" type="slidenum">
              <a:rPr lang="en-GB" altLang="en-US"/>
              <a:pPr>
                <a:defRPr/>
              </a:pPr>
              <a:t>‹#›</a:t>
            </a:fld>
            <a:endParaRPr lang="en-GB" altLang="en-US"/>
          </a:p>
        </p:txBody>
      </p:sp>
    </p:spTree>
    <p:extLst>
      <p:ext uri="{BB962C8B-B14F-4D97-AF65-F5344CB8AC3E}">
        <p14:creationId xmlns:p14="http://schemas.microsoft.com/office/powerpoint/2010/main" val="12220287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Rectangle 4">
            <a:extLst>
              <a:ext uri="{FF2B5EF4-FFF2-40B4-BE49-F238E27FC236}">
                <a16:creationId xmlns:a16="http://schemas.microsoft.com/office/drawing/2014/main" xmlns="" id="{414FF514-E79F-4BFC-AEBF-12C85E9D51A1}"/>
              </a:ext>
            </a:extLst>
          </p:cNvPr>
          <p:cNvSpPr>
            <a:spLocks noGrp="1" noChangeArrowheads="1"/>
          </p:cNvSpPr>
          <p:nvPr>
            <p:ph type="dt" sz="half" idx="10"/>
          </p:nvPr>
        </p:nvSpPr>
        <p:spPr>
          <a:ln/>
        </p:spPr>
        <p:txBody>
          <a:bodyPr/>
          <a:lstStyle>
            <a:lvl1pPr>
              <a:defRPr/>
            </a:lvl1pPr>
          </a:lstStyle>
          <a:p>
            <a:pPr>
              <a:defRPr/>
            </a:pPr>
            <a:endParaRPr lang="en-GB"/>
          </a:p>
        </p:txBody>
      </p:sp>
      <p:sp>
        <p:nvSpPr>
          <p:cNvPr id="4" name="Rectangle 5">
            <a:extLst>
              <a:ext uri="{FF2B5EF4-FFF2-40B4-BE49-F238E27FC236}">
                <a16:creationId xmlns:a16="http://schemas.microsoft.com/office/drawing/2014/main" xmlns="" id="{B1DD9890-7221-4100-981A-3CDBFC61FB7E}"/>
              </a:ext>
            </a:extLst>
          </p:cNvPr>
          <p:cNvSpPr>
            <a:spLocks noGrp="1" noChangeArrowheads="1"/>
          </p:cNvSpPr>
          <p:nvPr>
            <p:ph type="ftr" sz="quarter" idx="11"/>
          </p:nvPr>
        </p:nvSpPr>
        <p:spPr>
          <a:ln/>
        </p:spPr>
        <p:txBody>
          <a:bodyPr/>
          <a:lstStyle>
            <a:lvl1pPr>
              <a:defRPr/>
            </a:lvl1pPr>
          </a:lstStyle>
          <a:p>
            <a:pPr>
              <a:defRPr/>
            </a:pPr>
            <a:endParaRPr lang="en-GB"/>
          </a:p>
        </p:txBody>
      </p:sp>
      <p:sp>
        <p:nvSpPr>
          <p:cNvPr id="5" name="Rectangle 6">
            <a:extLst>
              <a:ext uri="{FF2B5EF4-FFF2-40B4-BE49-F238E27FC236}">
                <a16:creationId xmlns:a16="http://schemas.microsoft.com/office/drawing/2014/main" xmlns="" id="{084E2A4E-3978-4D83-9238-7BAB6DAB78FE}"/>
              </a:ext>
            </a:extLst>
          </p:cNvPr>
          <p:cNvSpPr>
            <a:spLocks noGrp="1" noChangeArrowheads="1"/>
          </p:cNvSpPr>
          <p:nvPr>
            <p:ph type="sldNum" sz="quarter" idx="12"/>
          </p:nvPr>
        </p:nvSpPr>
        <p:spPr>
          <a:ln/>
        </p:spPr>
        <p:txBody>
          <a:bodyPr/>
          <a:lstStyle>
            <a:lvl1pPr>
              <a:defRPr/>
            </a:lvl1pPr>
          </a:lstStyle>
          <a:p>
            <a:pPr>
              <a:defRPr/>
            </a:pPr>
            <a:fld id="{8ABE2F97-0EA6-4D5A-9210-20BD07039AF8}" type="slidenum">
              <a:rPr lang="en-GB" altLang="en-US"/>
              <a:pPr>
                <a:defRPr/>
              </a:pPr>
              <a:t>‹#›</a:t>
            </a:fld>
            <a:endParaRPr lang="en-GB" altLang="en-US"/>
          </a:p>
        </p:txBody>
      </p:sp>
    </p:spTree>
    <p:extLst>
      <p:ext uri="{BB962C8B-B14F-4D97-AF65-F5344CB8AC3E}">
        <p14:creationId xmlns:p14="http://schemas.microsoft.com/office/powerpoint/2010/main" val="13866174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412B6FC4-DD9E-46BB-B5EB-AE6255749981}" type="datetimeFigureOut">
              <a:rPr lang="en-GB" smtClean="0"/>
              <a:pPr/>
              <a:t>22/10/19</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B6E60A58-B9D7-4E75-B269-5304BE8E4B52}" type="slidenum">
              <a:rPr lang="en-GB" smtClean="0"/>
              <a:pPr/>
              <a:t>‹#›</a:t>
            </a:fld>
            <a:endParaRPr lang="en-GB"/>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tx" preserve="1">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Text Placeholder 2"/>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a:extLst>
              <a:ext uri="{FF2B5EF4-FFF2-40B4-BE49-F238E27FC236}">
                <a16:creationId xmlns:a16="http://schemas.microsoft.com/office/drawing/2014/main" xmlns="" id="{CA856293-AAC8-4078-88A1-52DE457068A8}"/>
              </a:ext>
            </a:extLst>
          </p:cNvPr>
          <p:cNvSpPr>
            <a:spLocks noGrp="1" noChangeArrowheads="1"/>
          </p:cNvSpPr>
          <p:nvPr>
            <p:ph type="dt" sz="half" idx="10"/>
          </p:nvPr>
        </p:nvSpPr>
        <p:spPr>
          <a:ln/>
        </p:spPr>
        <p:txBody>
          <a:bodyPr/>
          <a:lstStyle>
            <a:lvl1pPr>
              <a:defRPr/>
            </a:lvl1pPr>
          </a:lstStyle>
          <a:p>
            <a:pPr>
              <a:defRPr/>
            </a:pPr>
            <a:endParaRPr lang="en-GB"/>
          </a:p>
        </p:txBody>
      </p:sp>
      <p:sp>
        <p:nvSpPr>
          <p:cNvPr id="5" name="Rectangle 5">
            <a:extLst>
              <a:ext uri="{FF2B5EF4-FFF2-40B4-BE49-F238E27FC236}">
                <a16:creationId xmlns:a16="http://schemas.microsoft.com/office/drawing/2014/main" xmlns="" id="{37A57552-1BB6-4BAD-9154-9E24985E8523}"/>
              </a:ext>
            </a:extLst>
          </p:cNvPr>
          <p:cNvSpPr>
            <a:spLocks noGrp="1" noChangeArrowheads="1"/>
          </p:cNvSpPr>
          <p:nvPr>
            <p:ph type="ftr" sz="quarter" idx="11"/>
          </p:nvPr>
        </p:nvSpPr>
        <p:spPr>
          <a:ln/>
        </p:spPr>
        <p:txBody>
          <a:bodyPr/>
          <a:lstStyle>
            <a:lvl1pPr>
              <a:defRPr/>
            </a:lvl1pPr>
          </a:lstStyle>
          <a:p>
            <a:pPr>
              <a:defRPr/>
            </a:pPr>
            <a:endParaRPr lang="en-GB"/>
          </a:p>
        </p:txBody>
      </p:sp>
      <p:sp>
        <p:nvSpPr>
          <p:cNvPr id="6" name="Rectangle 6">
            <a:extLst>
              <a:ext uri="{FF2B5EF4-FFF2-40B4-BE49-F238E27FC236}">
                <a16:creationId xmlns:a16="http://schemas.microsoft.com/office/drawing/2014/main" xmlns="" id="{C96B2257-1FA2-449C-BA0C-5EFABCDE8E9C}"/>
              </a:ext>
            </a:extLst>
          </p:cNvPr>
          <p:cNvSpPr>
            <a:spLocks noGrp="1" noChangeArrowheads="1"/>
          </p:cNvSpPr>
          <p:nvPr>
            <p:ph type="sldNum" sz="quarter" idx="12"/>
          </p:nvPr>
        </p:nvSpPr>
        <p:spPr>
          <a:ln/>
        </p:spPr>
        <p:txBody>
          <a:bodyPr/>
          <a:lstStyle>
            <a:lvl1pPr>
              <a:defRPr/>
            </a:lvl1pPr>
          </a:lstStyle>
          <a:p>
            <a:pPr>
              <a:defRPr/>
            </a:pPr>
            <a:fld id="{06DA21C0-304D-40C9-88E2-9BC00E18CB8A}" type="slidenum">
              <a:rPr lang="en-GB" altLang="en-US"/>
              <a:pPr>
                <a:defRPr/>
              </a:pPr>
              <a:t>‹#›</a:t>
            </a:fld>
            <a:endParaRPr lang="en-GB" altLang="en-US"/>
          </a:p>
        </p:txBody>
      </p:sp>
    </p:spTree>
    <p:extLst>
      <p:ext uri="{BB962C8B-B14F-4D97-AF65-F5344CB8AC3E}">
        <p14:creationId xmlns:p14="http://schemas.microsoft.com/office/powerpoint/2010/main" val="40309236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12B6FC4-DD9E-46BB-B5EB-AE6255749981}" type="datetimeFigureOut">
              <a:rPr lang="en-GB" smtClean="0"/>
              <a:pPr/>
              <a:t>22/10/19</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B6E60A58-B9D7-4E75-B269-5304BE8E4B52}" type="slidenum">
              <a:rPr lang="en-GB" smtClean="0"/>
              <a:pPr/>
              <a:t>‹#›</a:t>
            </a:fld>
            <a:endParaRPr lang="en-GB"/>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12B6FC4-DD9E-46BB-B5EB-AE6255749981}" type="datetimeFigureOut">
              <a:rPr lang="en-GB" smtClean="0"/>
              <a:pPr/>
              <a:t>22/10/19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6E60A58-B9D7-4E75-B269-5304BE8E4B52}" type="slidenum">
              <a:rPr lang="en-GB" smtClean="0"/>
              <a:pPr/>
              <a:t>‹#›</a:t>
            </a:fld>
            <a:endParaRPr lang="en-GB"/>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12B6FC4-DD9E-46BB-B5EB-AE6255749981}" type="datetimeFigureOut">
              <a:rPr lang="en-GB" smtClean="0"/>
              <a:pPr/>
              <a:t>22/10/19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6E60A58-B9D7-4E75-B269-5304BE8E4B52}" type="slidenum">
              <a:rPr lang="en-GB" smtClean="0"/>
              <a:pPr/>
              <a:t>‹#›</a:t>
            </a:fld>
            <a:endParaRPr lang="en-GB"/>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slideLayout" Target="../slideLayouts/slideLayout23.xml"/><Relationship Id="rId13" Type="http://schemas.openxmlformats.org/officeDocument/2006/relationships/slideLayout" Target="../slideLayouts/slideLayout24.xml"/><Relationship Id="rId14"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5.xml"/><Relationship Id="rId12" Type="http://schemas.openxmlformats.org/officeDocument/2006/relationships/theme" Target="../theme/theme3.xml"/><Relationship Id="rId1" Type="http://schemas.openxmlformats.org/officeDocument/2006/relationships/slideLayout" Target="../slideLayouts/slideLayout25.xml"/><Relationship Id="rId2" Type="http://schemas.openxmlformats.org/officeDocument/2006/relationships/slideLayout" Target="../slideLayouts/slideLayout26.xml"/><Relationship Id="rId3" Type="http://schemas.openxmlformats.org/officeDocument/2006/relationships/slideLayout" Target="../slideLayouts/slideLayout27.xml"/><Relationship Id="rId4" Type="http://schemas.openxmlformats.org/officeDocument/2006/relationships/slideLayout" Target="../slideLayouts/slideLayout28.xml"/><Relationship Id="rId5" Type="http://schemas.openxmlformats.org/officeDocument/2006/relationships/slideLayout" Target="../slideLayouts/slideLayout29.xml"/><Relationship Id="rId6" Type="http://schemas.openxmlformats.org/officeDocument/2006/relationships/slideLayout" Target="../slideLayouts/slideLayout30.xml"/><Relationship Id="rId7" Type="http://schemas.openxmlformats.org/officeDocument/2006/relationships/slideLayout" Target="../slideLayouts/slideLayout31.xml"/><Relationship Id="rId8" Type="http://schemas.openxmlformats.org/officeDocument/2006/relationships/slideLayout" Target="../slideLayouts/slideLayout32.xml"/><Relationship Id="rId9" Type="http://schemas.openxmlformats.org/officeDocument/2006/relationships/slideLayout" Target="../slideLayouts/slideLayout33.xml"/><Relationship Id="rId10"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6.xml"/><Relationship Id="rId12" Type="http://schemas.openxmlformats.org/officeDocument/2006/relationships/slideLayout" Target="../slideLayouts/slideLayout47.xml"/><Relationship Id="rId13" Type="http://schemas.openxmlformats.org/officeDocument/2006/relationships/theme" Target="../theme/theme4.xml"/><Relationship Id="rId1" Type="http://schemas.openxmlformats.org/officeDocument/2006/relationships/slideLayout" Target="../slideLayouts/slideLayout36.xml"/><Relationship Id="rId2" Type="http://schemas.openxmlformats.org/officeDocument/2006/relationships/slideLayout" Target="../slideLayouts/slideLayout37.xml"/><Relationship Id="rId3" Type="http://schemas.openxmlformats.org/officeDocument/2006/relationships/slideLayout" Target="../slideLayouts/slideLayout38.xml"/><Relationship Id="rId4" Type="http://schemas.openxmlformats.org/officeDocument/2006/relationships/slideLayout" Target="../slideLayouts/slideLayout39.xml"/><Relationship Id="rId5" Type="http://schemas.openxmlformats.org/officeDocument/2006/relationships/slideLayout" Target="../slideLayouts/slideLayout40.xml"/><Relationship Id="rId6" Type="http://schemas.openxmlformats.org/officeDocument/2006/relationships/slideLayout" Target="../slideLayouts/slideLayout41.xml"/><Relationship Id="rId7" Type="http://schemas.openxmlformats.org/officeDocument/2006/relationships/slideLayout" Target="../slideLayouts/slideLayout42.xml"/><Relationship Id="rId8" Type="http://schemas.openxmlformats.org/officeDocument/2006/relationships/slideLayout" Target="../slideLayouts/slideLayout43.xml"/><Relationship Id="rId9" Type="http://schemas.openxmlformats.org/officeDocument/2006/relationships/slideLayout" Target="../slideLayouts/slideLayout44.xml"/><Relationship Id="rId10" Type="http://schemas.openxmlformats.org/officeDocument/2006/relationships/slideLayout" Target="../slideLayouts/slideLayout45.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58.xml"/><Relationship Id="rId12" Type="http://schemas.openxmlformats.org/officeDocument/2006/relationships/slideLayout" Target="../slideLayouts/slideLayout59.xml"/><Relationship Id="rId13" Type="http://schemas.openxmlformats.org/officeDocument/2006/relationships/slideLayout" Target="../slideLayouts/slideLayout60.xml"/><Relationship Id="rId14" Type="http://schemas.openxmlformats.org/officeDocument/2006/relationships/theme" Target="../theme/theme5.xml"/><Relationship Id="rId1" Type="http://schemas.openxmlformats.org/officeDocument/2006/relationships/slideLayout" Target="../slideLayouts/slideLayout48.xml"/><Relationship Id="rId2" Type="http://schemas.openxmlformats.org/officeDocument/2006/relationships/slideLayout" Target="../slideLayouts/slideLayout49.xml"/><Relationship Id="rId3" Type="http://schemas.openxmlformats.org/officeDocument/2006/relationships/slideLayout" Target="../slideLayouts/slideLayout50.xml"/><Relationship Id="rId4" Type="http://schemas.openxmlformats.org/officeDocument/2006/relationships/slideLayout" Target="../slideLayouts/slideLayout51.xml"/><Relationship Id="rId5" Type="http://schemas.openxmlformats.org/officeDocument/2006/relationships/slideLayout" Target="../slideLayouts/slideLayout52.xml"/><Relationship Id="rId6" Type="http://schemas.openxmlformats.org/officeDocument/2006/relationships/slideLayout" Target="../slideLayouts/slideLayout53.xml"/><Relationship Id="rId7" Type="http://schemas.openxmlformats.org/officeDocument/2006/relationships/slideLayout" Target="../slideLayouts/slideLayout54.xml"/><Relationship Id="rId8" Type="http://schemas.openxmlformats.org/officeDocument/2006/relationships/slideLayout" Target="../slideLayouts/slideLayout55.xml"/><Relationship Id="rId9" Type="http://schemas.openxmlformats.org/officeDocument/2006/relationships/slideLayout" Target="../slideLayouts/slideLayout56.xml"/><Relationship Id="rId10" Type="http://schemas.openxmlformats.org/officeDocument/2006/relationships/slideLayout" Target="../slideLayouts/slideLayout5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12B6FC4-DD9E-46BB-B5EB-AE6255749981}" type="datetimeFigureOut">
              <a:rPr lang="en-GB" smtClean="0"/>
              <a:pPr/>
              <a:t>22/10/19</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E60A58-B9D7-4E75-B269-5304BE8E4B52}" type="slidenum">
              <a:rPr lang="en-GB" smtClean="0"/>
              <a:pPr/>
              <a:t>‹#›</a:t>
            </a:fld>
            <a:endParaRPr lang="en-GB"/>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GB" alt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b="0">
                <a:latin typeface="Arial" charset="0"/>
                <a:ea typeface="+mn-ea"/>
                <a:cs typeface="+mn-cs"/>
              </a:defRPr>
            </a:lvl1pPr>
          </a:lstStyle>
          <a:p>
            <a:pPr fontAlgn="base">
              <a:spcBef>
                <a:spcPct val="0"/>
              </a:spcBef>
              <a:spcAft>
                <a:spcPct val="0"/>
              </a:spcAft>
              <a:defRPr/>
            </a:pPr>
            <a:endParaRPr lang="en-GB">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0">
                <a:latin typeface="Arial" charset="0"/>
                <a:ea typeface="+mn-ea"/>
                <a:cs typeface="+mn-cs"/>
              </a:defRPr>
            </a:lvl1pPr>
          </a:lstStyle>
          <a:p>
            <a:pPr fontAlgn="base">
              <a:spcBef>
                <a:spcPct val="0"/>
              </a:spcBef>
              <a:spcAft>
                <a:spcPct val="0"/>
              </a:spcAft>
              <a:defRPr/>
            </a:pPr>
            <a:endParaRPr lang="en-GB">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0">
                <a:latin typeface="Arial" charset="0"/>
              </a:defRPr>
            </a:lvl1pPr>
          </a:lstStyle>
          <a:p>
            <a:pPr fontAlgn="base">
              <a:spcBef>
                <a:spcPct val="0"/>
              </a:spcBef>
              <a:spcAft>
                <a:spcPct val="0"/>
              </a:spcAft>
              <a:defRPr/>
            </a:pPr>
            <a:fld id="{10EDB86D-1CBC-4C9F-A5B0-3393679B695B}" type="slidenum">
              <a:rPr lang="en-GB" altLang="en-US">
                <a:solidFill>
                  <a:srgbClr val="000000"/>
                </a:solidFill>
                <a:ea typeface="MS PGothic" pitchFamily="34" charset="-128"/>
              </a:rPr>
              <a:pPr fontAlgn="base">
                <a:spcBef>
                  <a:spcPct val="0"/>
                </a:spcBef>
                <a:spcAft>
                  <a:spcPct val="0"/>
                </a:spcAft>
                <a:defRPr/>
              </a:pPr>
              <a:t>‹#›</a:t>
            </a:fld>
            <a:endParaRPr lang="en-GB" altLang="en-US">
              <a:solidFill>
                <a:srgbClr val="000000"/>
              </a:solidFill>
              <a:ea typeface="MS PGothic" pitchFamily="34" charset="-128"/>
            </a:endParaRPr>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rtl="0" eaLnBrk="0" fontAlgn="base" hangingPunct="0">
        <a:spcBef>
          <a:spcPct val="0"/>
        </a:spcBef>
        <a:spcAft>
          <a:spcPct val="0"/>
        </a:spcAft>
        <a:defRPr sz="4400">
          <a:solidFill>
            <a:schemeClr val="tx2"/>
          </a:solidFill>
          <a:latin typeface="+mj-lt"/>
          <a:ea typeface="MS PGothic" pitchFamily="34" charset="-128"/>
          <a:cs typeface="MS PGothic" charset="0"/>
        </a:defRPr>
      </a:lvl1pPr>
      <a:lvl2pPr algn="ctr" rtl="0" eaLnBrk="0" fontAlgn="base" hangingPunct="0">
        <a:spcBef>
          <a:spcPct val="0"/>
        </a:spcBef>
        <a:spcAft>
          <a:spcPct val="0"/>
        </a:spcAft>
        <a:defRPr sz="4400">
          <a:solidFill>
            <a:schemeClr val="tx2"/>
          </a:solidFill>
          <a:latin typeface="Arial" charset="0"/>
          <a:ea typeface="MS PGothic" pitchFamily="34" charset="-128"/>
          <a:cs typeface="MS PGothic" charset="0"/>
        </a:defRPr>
      </a:lvl2pPr>
      <a:lvl3pPr algn="ctr" rtl="0" eaLnBrk="0" fontAlgn="base" hangingPunct="0">
        <a:spcBef>
          <a:spcPct val="0"/>
        </a:spcBef>
        <a:spcAft>
          <a:spcPct val="0"/>
        </a:spcAft>
        <a:defRPr sz="4400">
          <a:solidFill>
            <a:schemeClr val="tx2"/>
          </a:solidFill>
          <a:latin typeface="Arial" charset="0"/>
          <a:ea typeface="MS PGothic" pitchFamily="34" charset="-128"/>
          <a:cs typeface="MS PGothic" charset="0"/>
        </a:defRPr>
      </a:lvl3pPr>
      <a:lvl4pPr algn="ctr" rtl="0" eaLnBrk="0" fontAlgn="base" hangingPunct="0">
        <a:spcBef>
          <a:spcPct val="0"/>
        </a:spcBef>
        <a:spcAft>
          <a:spcPct val="0"/>
        </a:spcAft>
        <a:defRPr sz="4400">
          <a:solidFill>
            <a:schemeClr val="tx2"/>
          </a:solidFill>
          <a:latin typeface="Arial" charset="0"/>
          <a:ea typeface="MS PGothic" pitchFamily="34" charset="-128"/>
          <a:cs typeface="MS PGothic" charset="0"/>
        </a:defRPr>
      </a:lvl4pPr>
      <a:lvl5pPr algn="ctr" rtl="0" eaLnBrk="0" fontAlgn="base" hangingPunct="0">
        <a:spcBef>
          <a:spcPct val="0"/>
        </a:spcBef>
        <a:spcAft>
          <a:spcPct val="0"/>
        </a:spcAft>
        <a:defRPr sz="4400">
          <a:solidFill>
            <a:schemeClr val="tx2"/>
          </a:solidFill>
          <a:latin typeface="Arial" charset="0"/>
          <a:ea typeface="MS PGothic" pitchFamily="34" charset="-128"/>
          <a:cs typeface="MS PGothic"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MS PGothic" charset="0"/>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cs typeface="MS PGothic" charset="0"/>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cs typeface="MS PGothic" charset="0"/>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cs typeface="MS PGothic" charset="0"/>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cs typeface="MS PGothic" charset="0"/>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57E71A6-6A34-47E0-A51B-014D7A10BC4F}" type="datetimeFigureOut">
              <a:rPr lang="en-US" smtClean="0"/>
              <a:t>22/10/19</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8473AE7-E20B-4B0A-964C-0AEEE9696BDB}" type="slidenum">
              <a:rPr lang="en-US" smtClean="0"/>
              <a:t>‹#›</a:t>
            </a:fld>
            <a:endParaRPr lang="en-US"/>
          </a:p>
        </p:txBody>
      </p:sp>
    </p:spTree>
    <p:extLst>
      <p:ext uri="{BB962C8B-B14F-4D97-AF65-F5344CB8AC3E}">
        <p14:creationId xmlns:p14="http://schemas.microsoft.com/office/powerpoint/2010/main" val="1134297380"/>
      </p:ext>
    </p:extLst>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Title Placeholder 1">
            <a:extLst>
              <a:ext uri="{FF2B5EF4-FFF2-40B4-BE49-F238E27FC236}">
                <a16:creationId xmlns:a16="http://schemas.microsoft.com/office/drawing/2014/main" xmlns="" id="{2CF09ACC-7579-4198-B3AD-48D7A807CA4B}"/>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GB" altLang="en-US"/>
          </a:p>
        </p:txBody>
      </p:sp>
      <p:sp>
        <p:nvSpPr>
          <p:cNvPr id="3075" name="Text Placeholder 2">
            <a:extLst>
              <a:ext uri="{FF2B5EF4-FFF2-40B4-BE49-F238E27FC236}">
                <a16:creationId xmlns:a16="http://schemas.microsoft.com/office/drawing/2014/main" xmlns="" id="{86BB7D8B-B17C-4F04-B3C9-DB0E1C72C624}"/>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GB" altLang="en-US"/>
          </a:p>
        </p:txBody>
      </p:sp>
      <p:sp>
        <p:nvSpPr>
          <p:cNvPr id="4" name="Date Placeholder 3">
            <a:extLst>
              <a:ext uri="{FF2B5EF4-FFF2-40B4-BE49-F238E27FC236}">
                <a16:creationId xmlns:a16="http://schemas.microsoft.com/office/drawing/2014/main" xmlns="" id="{702CC25B-CFC6-4A73-9AA3-893A410F1D3E}"/>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b="0">
                <a:solidFill>
                  <a:prstClr val="black">
                    <a:tint val="75000"/>
                  </a:prstClr>
                </a:solidFill>
                <a:latin typeface="Calibri"/>
                <a:ea typeface="+mn-ea"/>
              </a:defRPr>
            </a:lvl1pPr>
          </a:lstStyle>
          <a:p>
            <a:pPr>
              <a:defRPr/>
            </a:pPr>
            <a:fld id="{08823C2E-C209-4AEA-BA8D-5814A4761498}" type="datetimeFigureOut">
              <a:rPr lang="en-GB"/>
              <a:pPr>
                <a:defRPr/>
              </a:pPr>
              <a:t>22/10/19</a:t>
            </a:fld>
            <a:endParaRPr lang="en-GB"/>
          </a:p>
        </p:txBody>
      </p:sp>
      <p:sp>
        <p:nvSpPr>
          <p:cNvPr id="5" name="Footer Placeholder 4">
            <a:extLst>
              <a:ext uri="{FF2B5EF4-FFF2-40B4-BE49-F238E27FC236}">
                <a16:creationId xmlns:a16="http://schemas.microsoft.com/office/drawing/2014/main" xmlns="" id="{727D8455-ACE3-4BDB-B20A-14E58F428D31}"/>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b="0">
                <a:solidFill>
                  <a:prstClr val="black">
                    <a:tint val="75000"/>
                  </a:prstClr>
                </a:solidFill>
                <a:latin typeface="Calibri"/>
                <a:ea typeface="+mn-ea"/>
              </a:defRPr>
            </a:lvl1pPr>
          </a:lstStyle>
          <a:p>
            <a:pPr>
              <a:defRPr/>
            </a:pPr>
            <a:endParaRPr lang="en-GB"/>
          </a:p>
        </p:txBody>
      </p:sp>
      <p:sp>
        <p:nvSpPr>
          <p:cNvPr id="6" name="Slide Number Placeholder 5">
            <a:extLst>
              <a:ext uri="{FF2B5EF4-FFF2-40B4-BE49-F238E27FC236}">
                <a16:creationId xmlns:a16="http://schemas.microsoft.com/office/drawing/2014/main" xmlns="" id="{38D78292-C3F5-4A4E-9432-A2D2A7FB5F08}"/>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b="0">
                <a:solidFill>
                  <a:srgbClr val="898989"/>
                </a:solidFill>
                <a:latin typeface="Calibri" panose="020F0502020204030204" pitchFamily="34" charset="0"/>
              </a:defRPr>
            </a:lvl1pPr>
          </a:lstStyle>
          <a:p>
            <a:pPr>
              <a:defRPr/>
            </a:pPr>
            <a:fld id="{C3690E0F-40FF-42B0-9BC1-AB179D53F00B}" type="slidenum">
              <a:rPr lang="en-GB" altLang="en-US"/>
              <a:pPr>
                <a:defRPr/>
              </a:pPr>
              <a:t>‹#›</a:t>
            </a:fld>
            <a:endParaRPr lang="en-GB" altLang="en-US"/>
          </a:p>
        </p:txBody>
      </p:sp>
    </p:spTree>
    <p:extLst>
      <p:ext uri="{BB962C8B-B14F-4D97-AF65-F5344CB8AC3E}">
        <p14:creationId xmlns:p14="http://schemas.microsoft.com/office/powerpoint/2010/main" val="2356974986"/>
      </p:ext>
    </p:extLst>
  </p:cSld>
  <p:clrMap bg1="lt1" tx1="dk1" bg2="lt2" tx2="dk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 id="2147483753" r:id="rId6"/>
    <p:sldLayoutId id="2147483754" r:id="rId7"/>
    <p:sldLayoutId id="2147483755" r:id="rId8"/>
    <p:sldLayoutId id="2147483756" r:id="rId9"/>
    <p:sldLayoutId id="2147483757" r:id="rId10"/>
    <p:sldLayoutId id="2147483758" r:id="rId11"/>
    <p:sldLayoutId id="2147483759"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xmlns="" id="{CD397816-9EE5-4B83-BE42-AB8FF52B1B5A}"/>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en-US"/>
              <a:t>Click to edit Master title style</a:t>
            </a:r>
          </a:p>
        </p:txBody>
      </p:sp>
      <p:sp>
        <p:nvSpPr>
          <p:cNvPr id="1027" name="Rectangle 3">
            <a:extLst>
              <a:ext uri="{FF2B5EF4-FFF2-40B4-BE49-F238E27FC236}">
                <a16:creationId xmlns:a16="http://schemas.microsoft.com/office/drawing/2014/main" xmlns="" id="{152B5DAE-8302-4DF6-AA11-573F58D42F67}"/>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p>
        </p:txBody>
      </p:sp>
      <p:sp>
        <p:nvSpPr>
          <p:cNvPr id="1028" name="Rectangle 4">
            <a:extLst>
              <a:ext uri="{FF2B5EF4-FFF2-40B4-BE49-F238E27FC236}">
                <a16:creationId xmlns:a16="http://schemas.microsoft.com/office/drawing/2014/main" xmlns="" id="{EC0C3FE2-613E-4BA6-88E3-8407BAE20E50}"/>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b="0">
                <a:latin typeface="Arial" charset="0"/>
                <a:ea typeface="+mn-ea"/>
                <a:cs typeface="+mn-cs"/>
              </a:defRPr>
            </a:lvl1pPr>
          </a:lstStyle>
          <a:p>
            <a:pPr>
              <a:defRPr/>
            </a:pPr>
            <a:endParaRPr lang="en-GB"/>
          </a:p>
        </p:txBody>
      </p:sp>
      <p:sp>
        <p:nvSpPr>
          <p:cNvPr id="1029" name="Rectangle 5">
            <a:extLst>
              <a:ext uri="{FF2B5EF4-FFF2-40B4-BE49-F238E27FC236}">
                <a16:creationId xmlns:a16="http://schemas.microsoft.com/office/drawing/2014/main" xmlns="" id="{E71BDCF7-B70F-44C0-8711-0132AC795619}"/>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0">
                <a:latin typeface="Arial" charset="0"/>
                <a:ea typeface="+mn-ea"/>
                <a:cs typeface="+mn-cs"/>
              </a:defRPr>
            </a:lvl1pPr>
          </a:lstStyle>
          <a:p>
            <a:pPr>
              <a:defRPr/>
            </a:pPr>
            <a:endParaRPr lang="en-GB"/>
          </a:p>
        </p:txBody>
      </p:sp>
      <p:sp>
        <p:nvSpPr>
          <p:cNvPr id="1030" name="Rectangle 6">
            <a:extLst>
              <a:ext uri="{FF2B5EF4-FFF2-40B4-BE49-F238E27FC236}">
                <a16:creationId xmlns:a16="http://schemas.microsoft.com/office/drawing/2014/main" xmlns="" id="{C9687F33-884F-42C8-B9B9-04879306EB5D}"/>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0"/>
            </a:lvl1pPr>
          </a:lstStyle>
          <a:p>
            <a:pPr>
              <a:defRPr/>
            </a:pPr>
            <a:fld id="{A5ED1C17-1AF9-4075-A2C5-14734BE8D8C9}" type="slidenum">
              <a:rPr lang="en-GB" altLang="en-US"/>
              <a:pPr>
                <a:defRPr/>
              </a:pPr>
              <a:t>‹#›</a:t>
            </a:fld>
            <a:endParaRPr lang="en-GB" altLang="en-US"/>
          </a:p>
        </p:txBody>
      </p:sp>
    </p:spTree>
    <p:extLst>
      <p:ext uri="{BB962C8B-B14F-4D97-AF65-F5344CB8AC3E}">
        <p14:creationId xmlns:p14="http://schemas.microsoft.com/office/powerpoint/2010/main" val="3562302326"/>
      </p:ext>
    </p:extLst>
  </p:cSld>
  <p:clrMap bg1="lt1" tx1="dk1" bg2="lt2" tx2="dk2" accent1="accent1" accent2="accent2" accent3="accent3" accent4="accent4" accent5="accent5" accent6="accent6" hlink="hlink" folHlink="folHlink"/>
  <p:sldLayoutIdLst>
    <p:sldLayoutId id="2147483761" r:id="rId1"/>
    <p:sldLayoutId id="2147483762" r:id="rId2"/>
    <p:sldLayoutId id="2147483763" r:id="rId3"/>
    <p:sldLayoutId id="2147483764" r:id="rId4"/>
    <p:sldLayoutId id="2147483765" r:id="rId5"/>
    <p:sldLayoutId id="2147483766" r:id="rId6"/>
    <p:sldLayoutId id="2147483767" r:id="rId7"/>
    <p:sldLayoutId id="2147483768" r:id="rId8"/>
    <p:sldLayoutId id="2147483769" r:id="rId9"/>
    <p:sldLayoutId id="2147483770" r:id="rId10"/>
    <p:sldLayoutId id="2147483771" r:id="rId11"/>
    <p:sldLayoutId id="2147483772" r:id="rId12"/>
    <p:sldLayoutId id="2147483773" r:id="rId1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rtl="0" eaLnBrk="0" fontAlgn="base" hangingPunct="0">
        <a:spcBef>
          <a:spcPct val="0"/>
        </a:spcBef>
        <a:spcAft>
          <a:spcPct val="0"/>
        </a:spcAft>
        <a:defRPr sz="4400">
          <a:solidFill>
            <a:schemeClr val="tx2"/>
          </a:solidFill>
          <a:latin typeface="+mj-lt"/>
          <a:ea typeface="MS PGothic" pitchFamily="34" charset="-128"/>
          <a:cs typeface="MS PGothic" charset="0"/>
        </a:defRPr>
      </a:lvl1pPr>
      <a:lvl2pPr algn="ctr" rtl="0" eaLnBrk="0" fontAlgn="base" hangingPunct="0">
        <a:spcBef>
          <a:spcPct val="0"/>
        </a:spcBef>
        <a:spcAft>
          <a:spcPct val="0"/>
        </a:spcAft>
        <a:defRPr sz="4400">
          <a:solidFill>
            <a:schemeClr val="tx2"/>
          </a:solidFill>
          <a:latin typeface="Arial" charset="0"/>
          <a:ea typeface="MS PGothic" pitchFamily="34" charset="-128"/>
          <a:cs typeface="MS PGothic" charset="0"/>
        </a:defRPr>
      </a:lvl2pPr>
      <a:lvl3pPr algn="ctr" rtl="0" eaLnBrk="0" fontAlgn="base" hangingPunct="0">
        <a:spcBef>
          <a:spcPct val="0"/>
        </a:spcBef>
        <a:spcAft>
          <a:spcPct val="0"/>
        </a:spcAft>
        <a:defRPr sz="4400">
          <a:solidFill>
            <a:schemeClr val="tx2"/>
          </a:solidFill>
          <a:latin typeface="Arial" charset="0"/>
          <a:ea typeface="MS PGothic" pitchFamily="34" charset="-128"/>
          <a:cs typeface="MS PGothic" charset="0"/>
        </a:defRPr>
      </a:lvl3pPr>
      <a:lvl4pPr algn="ctr" rtl="0" eaLnBrk="0" fontAlgn="base" hangingPunct="0">
        <a:spcBef>
          <a:spcPct val="0"/>
        </a:spcBef>
        <a:spcAft>
          <a:spcPct val="0"/>
        </a:spcAft>
        <a:defRPr sz="4400">
          <a:solidFill>
            <a:schemeClr val="tx2"/>
          </a:solidFill>
          <a:latin typeface="Arial" charset="0"/>
          <a:ea typeface="MS PGothic" pitchFamily="34" charset="-128"/>
          <a:cs typeface="MS PGothic" charset="0"/>
        </a:defRPr>
      </a:lvl4pPr>
      <a:lvl5pPr algn="ctr" rtl="0" eaLnBrk="0" fontAlgn="base" hangingPunct="0">
        <a:spcBef>
          <a:spcPct val="0"/>
        </a:spcBef>
        <a:spcAft>
          <a:spcPct val="0"/>
        </a:spcAft>
        <a:defRPr sz="4400">
          <a:solidFill>
            <a:schemeClr val="tx2"/>
          </a:solidFill>
          <a:latin typeface="Arial" charset="0"/>
          <a:ea typeface="MS PGothic" pitchFamily="34" charset="-128"/>
          <a:cs typeface="MS PGothic"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MS PGothic" charset="0"/>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cs typeface="MS PGothic" charset="0"/>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cs typeface="MS PGothic" charset="0"/>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cs typeface="MS PGothic" charset="0"/>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cs typeface="MS PGothic" charset="0"/>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2.png"/><Relationship Id="rId5" Type="http://schemas.openxmlformats.org/officeDocument/2006/relationships/image" Target="../media/image3.png"/><Relationship Id="rId6" Type="http://schemas.openxmlformats.org/officeDocument/2006/relationships/image" Target="../media/image4.png"/><Relationship Id="rId7" Type="http://schemas.openxmlformats.org/officeDocument/2006/relationships/image" Target="../media/image5.png"/><Relationship Id="rId8" Type="http://schemas.openxmlformats.org/officeDocument/2006/relationships/image" Target="../media/image6.png"/><Relationship Id="rId9" Type="http://schemas.openxmlformats.org/officeDocument/2006/relationships/image" Target="../media/image7.png"/><Relationship Id="rId10" Type="http://schemas.openxmlformats.org/officeDocument/2006/relationships/image" Target="../media/image8.png"/><Relationship Id="rId11" Type="http://schemas.openxmlformats.org/officeDocument/2006/relationships/hyperlink" Target="https://learningecologies.weebly.com/" TargetMode="External"/><Relationship Id="rId1" Type="http://schemas.openxmlformats.org/officeDocument/2006/relationships/slideLayout" Target="../slideLayouts/slideLayout18.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70.png"/><Relationship Id="rId4" Type="http://schemas.openxmlformats.org/officeDocument/2006/relationships/image" Target="../media/image77.png"/><Relationship Id="rId5" Type="http://schemas.openxmlformats.org/officeDocument/2006/relationships/image" Target="../media/image78.png"/><Relationship Id="rId6" Type="http://schemas.openxmlformats.org/officeDocument/2006/relationships/image" Target="../media/image79.png"/><Relationship Id="rId1" Type="http://schemas.openxmlformats.org/officeDocument/2006/relationships/slideLayout" Target="../slideLayouts/slideLayout7.xml"/><Relationship Id="rId2" Type="http://schemas.openxmlformats.org/officeDocument/2006/relationships/image" Target="../media/image76.png"/></Relationships>
</file>

<file path=ppt/slides/_rels/slide11.xml.rels><?xml version="1.0" encoding="UTF-8" standalone="yes"?>
<Relationships xmlns="http://schemas.openxmlformats.org/package/2006/relationships"><Relationship Id="rId3" Type="http://schemas.openxmlformats.org/officeDocument/2006/relationships/image" Target="../media/image70.png"/><Relationship Id="rId4" Type="http://schemas.openxmlformats.org/officeDocument/2006/relationships/image" Target="../media/image81.png"/><Relationship Id="rId5" Type="http://schemas.openxmlformats.org/officeDocument/2006/relationships/image" Target="../media/image82.png"/><Relationship Id="rId6" Type="http://schemas.openxmlformats.org/officeDocument/2006/relationships/image" Target="../media/image83.png"/><Relationship Id="rId7" Type="http://schemas.openxmlformats.org/officeDocument/2006/relationships/image" Target="../media/image84.png"/><Relationship Id="rId8" Type="http://schemas.openxmlformats.org/officeDocument/2006/relationships/image" Target="../media/image85.png"/><Relationship Id="rId1" Type="http://schemas.openxmlformats.org/officeDocument/2006/relationships/slideLayout" Target="../slideLayouts/slideLayout18.xml"/><Relationship Id="rId2" Type="http://schemas.openxmlformats.org/officeDocument/2006/relationships/image" Target="../media/image80.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7.xml"/><Relationship Id="rId4" Type="http://schemas.openxmlformats.org/officeDocument/2006/relationships/hyperlink" Target="http://upload.wikimedia.org/wikipedia/en/3/36/Carlrogers.jpg" TargetMode="External"/><Relationship Id="rId5" Type="http://schemas.openxmlformats.org/officeDocument/2006/relationships/image" Target="../media/image86.jpeg"/><Relationship Id="rId6" Type="http://schemas.openxmlformats.org/officeDocument/2006/relationships/image" Target="../media/image87.png"/><Relationship Id="rId7" Type="http://schemas.openxmlformats.org/officeDocument/2006/relationships/image" Target="../media/image88.png"/><Relationship Id="rId1" Type="http://schemas.openxmlformats.org/officeDocument/2006/relationships/tags" Target="../tags/tag1.xml"/><Relationship Id="rId2" Type="http://schemas.openxmlformats.org/officeDocument/2006/relationships/slideLayout" Target="../slideLayouts/slideLayout26.xml"/></Relationships>
</file>

<file path=ppt/slides/_rels/slide13.xml.rels><?xml version="1.0" encoding="UTF-8" standalone="yes"?>
<Relationships xmlns="http://schemas.openxmlformats.org/package/2006/relationships"><Relationship Id="rId3" Type="http://schemas.openxmlformats.org/officeDocument/2006/relationships/image" Target="../media/image89.jpeg"/><Relationship Id="rId4" Type="http://schemas.openxmlformats.org/officeDocument/2006/relationships/image" Target="../media/image90.png"/><Relationship Id="rId5" Type="http://schemas.openxmlformats.org/officeDocument/2006/relationships/image" Target="../media/image91.png"/><Relationship Id="rId1" Type="http://schemas.openxmlformats.org/officeDocument/2006/relationships/slideLayout" Target="../slideLayouts/slideLayout25.xml"/><Relationship Id="rId2" Type="http://schemas.openxmlformats.org/officeDocument/2006/relationships/notesSlide" Target="../notesSlides/notesSlide8.xml"/></Relationships>
</file>

<file path=ppt/slides/_rels/slide14.xml.rels><?xml version="1.0" encoding="UTF-8" standalone="yes"?>
<Relationships xmlns="http://schemas.openxmlformats.org/package/2006/relationships"><Relationship Id="rId3" Type="http://schemas.openxmlformats.org/officeDocument/2006/relationships/image" Target="../media/image92.png"/><Relationship Id="rId4" Type="http://schemas.openxmlformats.org/officeDocument/2006/relationships/image" Target="../media/image93.png"/><Relationship Id="rId1" Type="http://schemas.openxmlformats.org/officeDocument/2006/relationships/slideLayout" Target="../slideLayouts/slideLayout12.xml"/><Relationship Id="rId2" Type="http://schemas.openxmlformats.org/officeDocument/2006/relationships/notesSlide" Target="../notesSlides/notesSlide9.xml"/></Relationships>
</file>

<file path=ppt/slides/_rels/slide15.xml.rels><?xml version="1.0" encoding="UTF-8" standalone="yes"?>
<Relationships xmlns="http://schemas.openxmlformats.org/package/2006/relationships"><Relationship Id="rId3" Type="http://schemas.openxmlformats.org/officeDocument/2006/relationships/image" Target="../media/image95.png"/><Relationship Id="rId4" Type="http://schemas.openxmlformats.org/officeDocument/2006/relationships/image" Target="../media/image96.png"/><Relationship Id="rId5" Type="http://schemas.openxmlformats.org/officeDocument/2006/relationships/image" Target="../media/image97.png"/><Relationship Id="rId6" Type="http://schemas.openxmlformats.org/officeDocument/2006/relationships/image" Target="../media/image98.png"/><Relationship Id="rId7" Type="http://schemas.openxmlformats.org/officeDocument/2006/relationships/image" Target="../media/image84.png"/><Relationship Id="rId8" Type="http://schemas.openxmlformats.org/officeDocument/2006/relationships/image" Target="../media/image99.png"/><Relationship Id="rId9" Type="http://schemas.openxmlformats.org/officeDocument/2006/relationships/image" Target="../media/image100.png"/><Relationship Id="rId10" Type="http://schemas.openxmlformats.org/officeDocument/2006/relationships/image" Target="../media/image101.png"/><Relationship Id="rId11" Type="http://schemas.openxmlformats.org/officeDocument/2006/relationships/image" Target="../media/image102.png"/><Relationship Id="rId1" Type="http://schemas.openxmlformats.org/officeDocument/2006/relationships/slideLayout" Target="../slideLayouts/slideLayout18.xml"/><Relationship Id="rId2" Type="http://schemas.openxmlformats.org/officeDocument/2006/relationships/image" Target="../media/image94.png"/></Relationships>
</file>

<file path=ppt/slides/_rels/slide16.xml.rels><?xml version="1.0" encoding="UTF-8" standalone="yes"?>
<Relationships xmlns="http://schemas.openxmlformats.org/package/2006/relationships"><Relationship Id="rId11" Type="http://schemas.openxmlformats.org/officeDocument/2006/relationships/image" Target="../media/image112.png"/><Relationship Id="rId12" Type="http://schemas.openxmlformats.org/officeDocument/2006/relationships/image" Target="../media/image113.png"/><Relationship Id="rId13" Type="http://schemas.openxmlformats.org/officeDocument/2006/relationships/image" Target="../media/image114.png"/><Relationship Id="rId14" Type="http://schemas.openxmlformats.org/officeDocument/2006/relationships/image" Target="../media/image115.png"/><Relationship Id="rId1" Type="http://schemas.openxmlformats.org/officeDocument/2006/relationships/slideLayout" Target="../slideLayouts/slideLayout31.xml"/><Relationship Id="rId2" Type="http://schemas.openxmlformats.org/officeDocument/2006/relationships/image" Target="../media/image103.png"/><Relationship Id="rId3" Type="http://schemas.openxmlformats.org/officeDocument/2006/relationships/image" Target="../media/image104.png"/><Relationship Id="rId4" Type="http://schemas.openxmlformats.org/officeDocument/2006/relationships/image" Target="../media/image105.png"/><Relationship Id="rId5" Type="http://schemas.openxmlformats.org/officeDocument/2006/relationships/image" Target="../media/image106.png"/><Relationship Id="rId6" Type="http://schemas.openxmlformats.org/officeDocument/2006/relationships/image" Target="../media/image107.png"/><Relationship Id="rId7" Type="http://schemas.openxmlformats.org/officeDocument/2006/relationships/image" Target="../media/image108.png"/><Relationship Id="rId8" Type="http://schemas.openxmlformats.org/officeDocument/2006/relationships/image" Target="../media/image109.png"/><Relationship Id="rId9" Type="http://schemas.openxmlformats.org/officeDocument/2006/relationships/image" Target="../media/image110.png"/><Relationship Id="rId10" Type="http://schemas.openxmlformats.org/officeDocument/2006/relationships/image" Target="../media/image111.png"/></Relationships>
</file>

<file path=ppt/slides/_rels/slide17.xml.rels><?xml version="1.0" encoding="UTF-8" standalone="yes"?>
<Relationships xmlns="http://schemas.openxmlformats.org/package/2006/relationships"><Relationship Id="rId3" Type="http://schemas.openxmlformats.org/officeDocument/2006/relationships/image" Target="../media/image116.png"/><Relationship Id="rId4" Type="http://schemas.openxmlformats.org/officeDocument/2006/relationships/image" Target="../media/image117.png"/><Relationship Id="rId5" Type="http://schemas.openxmlformats.org/officeDocument/2006/relationships/image" Target="../media/image118.png"/><Relationship Id="rId6" Type="http://schemas.openxmlformats.org/officeDocument/2006/relationships/image" Target="../media/image119.png"/><Relationship Id="rId7" Type="http://schemas.openxmlformats.org/officeDocument/2006/relationships/image" Target="../media/image120.png"/><Relationship Id="rId1" Type="http://schemas.openxmlformats.org/officeDocument/2006/relationships/slideLayout" Target="../slideLayouts/slideLayout31.xml"/><Relationship Id="rId2" Type="http://schemas.openxmlformats.org/officeDocument/2006/relationships/image" Target="../media/image89.jpeg"/></Relationships>
</file>

<file path=ppt/slides/_rels/slide18.xml.rels><?xml version="1.0" encoding="UTF-8" standalone="yes"?>
<Relationships xmlns="http://schemas.openxmlformats.org/package/2006/relationships"><Relationship Id="rId3" Type="http://schemas.openxmlformats.org/officeDocument/2006/relationships/image" Target="../media/image121.jpeg"/><Relationship Id="rId4" Type="http://schemas.openxmlformats.org/officeDocument/2006/relationships/image" Target="../media/image122.png"/><Relationship Id="rId5" Type="http://schemas.openxmlformats.org/officeDocument/2006/relationships/image" Target="../media/image123.png"/><Relationship Id="rId1" Type="http://schemas.openxmlformats.org/officeDocument/2006/relationships/slideLayout" Target="../slideLayouts/slideLayout7.xml"/><Relationship Id="rId2" Type="http://schemas.openxmlformats.org/officeDocument/2006/relationships/notesSlide" Target="../notesSlides/notesSlide10.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4.png"/><Relationship Id="rId3" Type="http://schemas.openxmlformats.org/officeDocument/2006/relationships/image" Target="../media/image12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9.png"/><Relationship Id="rId3"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126.jpeg"/><Relationship Id="rId4" Type="http://schemas.openxmlformats.org/officeDocument/2006/relationships/image" Target="../media/image127.jpeg"/><Relationship Id="rId5" Type="http://schemas.openxmlformats.org/officeDocument/2006/relationships/image" Target="../media/image128.jpeg"/><Relationship Id="rId6" Type="http://schemas.openxmlformats.org/officeDocument/2006/relationships/image" Target="../media/image129.jpeg"/><Relationship Id="rId7" Type="http://schemas.openxmlformats.org/officeDocument/2006/relationships/image" Target="../media/image130.jpeg"/><Relationship Id="rId8" Type="http://schemas.openxmlformats.org/officeDocument/2006/relationships/image" Target="../media/image131.png"/><Relationship Id="rId9" Type="http://schemas.openxmlformats.org/officeDocument/2006/relationships/image" Target="../media/image132.png"/><Relationship Id="rId10" Type="http://schemas.openxmlformats.org/officeDocument/2006/relationships/image" Target="../media/image133.jpeg"/><Relationship Id="rId11" Type="http://schemas.openxmlformats.org/officeDocument/2006/relationships/image" Target="../media/image134.png"/><Relationship Id="rId1" Type="http://schemas.openxmlformats.org/officeDocument/2006/relationships/slideLayout" Target="../slideLayouts/slideLayout1.xml"/><Relationship Id="rId2" Type="http://schemas.openxmlformats.org/officeDocument/2006/relationships/notesSlide" Target="../notesSlides/notesSlide11.xml"/></Relationships>
</file>

<file path=ppt/slides/_rels/slide21.xml.rels><?xml version="1.0" encoding="UTF-8" standalone="yes"?>
<Relationships xmlns="http://schemas.openxmlformats.org/package/2006/relationships"><Relationship Id="rId3" Type="http://schemas.openxmlformats.org/officeDocument/2006/relationships/image" Target="../media/image135.png"/><Relationship Id="rId4" Type="http://schemas.openxmlformats.org/officeDocument/2006/relationships/image" Target="../media/image136.png"/><Relationship Id="rId1" Type="http://schemas.openxmlformats.org/officeDocument/2006/relationships/slideLayout" Target="../slideLayouts/slideLayout1.xml"/><Relationship Id="rId2" Type="http://schemas.openxmlformats.org/officeDocument/2006/relationships/notesSlide" Target="../notesSlides/notesSlide1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37.png"/><Relationship Id="rId3" Type="http://schemas.openxmlformats.org/officeDocument/2006/relationships/image" Target="../media/image138.png"/></Relationships>
</file>

<file path=ppt/slides/_rels/slide23.xml.rels><?xml version="1.0" encoding="UTF-8" standalone="yes"?>
<Relationships xmlns="http://schemas.openxmlformats.org/package/2006/relationships"><Relationship Id="rId3" Type="http://schemas.openxmlformats.org/officeDocument/2006/relationships/image" Target="../media/image140.png"/><Relationship Id="rId4" Type="http://schemas.openxmlformats.org/officeDocument/2006/relationships/image" Target="../media/image141.png"/><Relationship Id="rId5" Type="http://schemas.openxmlformats.org/officeDocument/2006/relationships/hyperlink" Target="http://design4performance.com/2017/01/28/reframing-702010-the-anatomy-of-workflow-learning/" TargetMode="External"/><Relationship Id="rId6" Type="http://schemas.openxmlformats.org/officeDocument/2006/relationships/image" Target="../media/image142.png"/><Relationship Id="rId7" Type="http://schemas.openxmlformats.org/officeDocument/2006/relationships/image" Target="../media/image143.png"/><Relationship Id="rId1" Type="http://schemas.openxmlformats.org/officeDocument/2006/relationships/slideLayout" Target="../slideLayouts/slideLayout7.xml"/><Relationship Id="rId2" Type="http://schemas.openxmlformats.org/officeDocument/2006/relationships/image" Target="../media/image139.png"/></Relationships>
</file>

<file path=ppt/slides/_rels/slide24.xml.rels><?xml version="1.0" encoding="UTF-8" standalone="yes"?>
<Relationships xmlns="http://schemas.openxmlformats.org/package/2006/relationships"><Relationship Id="rId3" Type="http://schemas.openxmlformats.org/officeDocument/2006/relationships/image" Target="../media/image144.png"/><Relationship Id="rId4" Type="http://schemas.openxmlformats.org/officeDocument/2006/relationships/image" Target="../media/image140.png"/><Relationship Id="rId5" Type="http://schemas.openxmlformats.org/officeDocument/2006/relationships/image" Target="../media/image145.png"/><Relationship Id="rId6" Type="http://schemas.openxmlformats.org/officeDocument/2006/relationships/image" Target="../media/image146.png"/><Relationship Id="rId1" Type="http://schemas.openxmlformats.org/officeDocument/2006/relationships/slideLayout" Target="../slideLayouts/slideLayout7.xml"/><Relationship Id="rId2" Type="http://schemas.openxmlformats.org/officeDocument/2006/relationships/image" Target="../media/image139.png"/></Relationships>
</file>

<file path=ppt/slides/_rels/slide25.xml.rels><?xml version="1.0" encoding="UTF-8" standalone="yes"?>
<Relationships xmlns="http://schemas.openxmlformats.org/package/2006/relationships"><Relationship Id="rId3" Type="http://schemas.openxmlformats.org/officeDocument/2006/relationships/image" Target="../media/image148.png"/><Relationship Id="rId4" Type="http://schemas.openxmlformats.org/officeDocument/2006/relationships/image" Target="../media/image149.png"/><Relationship Id="rId5" Type="http://schemas.openxmlformats.org/officeDocument/2006/relationships/image" Target="../media/image150.png"/><Relationship Id="rId6" Type="http://schemas.openxmlformats.org/officeDocument/2006/relationships/image" Target="../media/image151.png"/><Relationship Id="rId7" Type="http://schemas.openxmlformats.org/officeDocument/2006/relationships/image" Target="../media/image152.png"/><Relationship Id="rId8" Type="http://schemas.openxmlformats.org/officeDocument/2006/relationships/image" Target="../media/image153.png"/><Relationship Id="rId1" Type="http://schemas.openxmlformats.org/officeDocument/2006/relationships/slideLayout" Target="../slideLayouts/slideLayout18.xml"/><Relationship Id="rId2" Type="http://schemas.openxmlformats.org/officeDocument/2006/relationships/image" Target="../media/image147.png"/></Relationships>
</file>

<file path=ppt/slides/_rels/slide26.xml.rels><?xml version="1.0" encoding="UTF-8" standalone="yes"?>
<Relationships xmlns="http://schemas.openxmlformats.org/package/2006/relationships"><Relationship Id="rId3" Type="http://schemas.openxmlformats.org/officeDocument/2006/relationships/image" Target="../media/image155.png"/><Relationship Id="rId4" Type="http://schemas.openxmlformats.org/officeDocument/2006/relationships/image" Target="../media/image156.png"/><Relationship Id="rId5" Type="http://schemas.openxmlformats.org/officeDocument/2006/relationships/image" Target="../media/image157.JPG"/><Relationship Id="rId6" Type="http://schemas.openxmlformats.org/officeDocument/2006/relationships/image" Target="../media/image158.png"/><Relationship Id="rId1" Type="http://schemas.openxmlformats.org/officeDocument/2006/relationships/slideLayout" Target="../slideLayouts/slideLayout18.xml"/><Relationship Id="rId2" Type="http://schemas.openxmlformats.org/officeDocument/2006/relationships/image" Target="../media/image154.png"/></Relationships>
</file>

<file path=ppt/slides/_rels/slide3.xml.rels><?xml version="1.0" encoding="UTF-8" standalone="yes"?>
<Relationships xmlns="http://schemas.openxmlformats.org/package/2006/relationships"><Relationship Id="rId3" Type="http://schemas.openxmlformats.org/officeDocument/2006/relationships/image" Target="../media/image11.jpeg"/><Relationship Id="rId4" Type="http://schemas.openxmlformats.org/officeDocument/2006/relationships/image" Target="../media/image12.png"/><Relationship Id="rId1" Type="http://schemas.openxmlformats.org/officeDocument/2006/relationships/slideLayout" Target="../slideLayouts/slideLayout12.xml"/><Relationship Id="rId2"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2.png"/><Relationship Id="rId5" Type="http://schemas.openxmlformats.org/officeDocument/2006/relationships/image" Target="../media/image14.png"/><Relationship Id="rId6" Type="http://schemas.openxmlformats.org/officeDocument/2006/relationships/image" Target="../media/image15.png"/><Relationship Id="rId1" Type="http://schemas.openxmlformats.org/officeDocument/2006/relationships/slideLayout" Target="../slideLayouts/slideLayout18.xml"/><Relationship Id="rId2"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7.jpeg"/><Relationship Id="rId5" Type="http://schemas.openxmlformats.org/officeDocument/2006/relationships/image" Target="../media/image18.png"/><Relationship Id="rId6" Type="http://schemas.openxmlformats.org/officeDocument/2006/relationships/image" Target="../media/image19.png"/><Relationship Id="rId1" Type="http://schemas.openxmlformats.org/officeDocument/2006/relationships/slideLayout" Target="../slideLayouts/slideLayout54.xml"/><Relationship Id="rId2"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20" Type="http://schemas.openxmlformats.org/officeDocument/2006/relationships/image" Target="../media/image37.png"/><Relationship Id="rId21" Type="http://schemas.openxmlformats.org/officeDocument/2006/relationships/image" Target="../media/image38.png"/><Relationship Id="rId22" Type="http://schemas.openxmlformats.org/officeDocument/2006/relationships/image" Target="../media/image39.png"/><Relationship Id="rId23" Type="http://schemas.openxmlformats.org/officeDocument/2006/relationships/image" Target="../media/image40.png"/><Relationship Id="rId24" Type="http://schemas.openxmlformats.org/officeDocument/2006/relationships/image" Target="../media/image41.jpeg"/><Relationship Id="rId25" Type="http://schemas.openxmlformats.org/officeDocument/2006/relationships/image" Target="../media/image42.png"/><Relationship Id="rId26" Type="http://schemas.openxmlformats.org/officeDocument/2006/relationships/image" Target="../media/image43.png"/><Relationship Id="rId27" Type="http://schemas.openxmlformats.org/officeDocument/2006/relationships/image" Target="../media/image44.jpeg"/><Relationship Id="rId28" Type="http://schemas.openxmlformats.org/officeDocument/2006/relationships/image" Target="../media/image45.png"/><Relationship Id="rId29" Type="http://schemas.openxmlformats.org/officeDocument/2006/relationships/image" Target="../media/image46.png"/><Relationship Id="rId1" Type="http://schemas.openxmlformats.org/officeDocument/2006/relationships/slideLayout" Target="../slideLayouts/slideLayout42.xml"/><Relationship Id="rId2" Type="http://schemas.openxmlformats.org/officeDocument/2006/relationships/notesSlide" Target="../notesSlides/notesSlide5.xml"/><Relationship Id="rId3" Type="http://schemas.openxmlformats.org/officeDocument/2006/relationships/image" Target="../media/image20.jpeg"/><Relationship Id="rId4" Type="http://schemas.openxmlformats.org/officeDocument/2006/relationships/image" Target="../media/image21.jpeg"/><Relationship Id="rId5" Type="http://schemas.openxmlformats.org/officeDocument/2006/relationships/image" Target="../media/image22.jpeg"/><Relationship Id="rId30" Type="http://schemas.openxmlformats.org/officeDocument/2006/relationships/image" Target="../media/image47.png"/><Relationship Id="rId31" Type="http://schemas.openxmlformats.org/officeDocument/2006/relationships/image" Target="../media/image48.png"/><Relationship Id="rId32" Type="http://schemas.openxmlformats.org/officeDocument/2006/relationships/image" Target="../media/image49.png"/><Relationship Id="rId9" Type="http://schemas.openxmlformats.org/officeDocument/2006/relationships/image" Target="../media/image26.png"/><Relationship Id="rId6" Type="http://schemas.openxmlformats.org/officeDocument/2006/relationships/image" Target="../media/image23.jpeg"/><Relationship Id="rId7" Type="http://schemas.openxmlformats.org/officeDocument/2006/relationships/image" Target="../media/image24.jpeg"/><Relationship Id="rId8" Type="http://schemas.openxmlformats.org/officeDocument/2006/relationships/image" Target="../media/image25.png"/><Relationship Id="rId33" Type="http://schemas.openxmlformats.org/officeDocument/2006/relationships/image" Target="../media/image50.png"/><Relationship Id="rId34" Type="http://schemas.openxmlformats.org/officeDocument/2006/relationships/image" Target="../media/image51.jpeg"/><Relationship Id="rId35" Type="http://schemas.openxmlformats.org/officeDocument/2006/relationships/image" Target="../media/image52.png"/><Relationship Id="rId36" Type="http://schemas.openxmlformats.org/officeDocument/2006/relationships/image" Target="../media/image53.png"/><Relationship Id="rId10" Type="http://schemas.openxmlformats.org/officeDocument/2006/relationships/image" Target="../media/image27.png"/><Relationship Id="rId11" Type="http://schemas.openxmlformats.org/officeDocument/2006/relationships/image" Target="../media/image28.png"/><Relationship Id="rId12" Type="http://schemas.openxmlformats.org/officeDocument/2006/relationships/image" Target="../media/image29.png"/><Relationship Id="rId13" Type="http://schemas.openxmlformats.org/officeDocument/2006/relationships/image" Target="../media/image30.png"/><Relationship Id="rId14" Type="http://schemas.openxmlformats.org/officeDocument/2006/relationships/image" Target="../media/image31.jpeg"/><Relationship Id="rId15" Type="http://schemas.openxmlformats.org/officeDocument/2006/relationships/image" Target="../media/image32.png"/><Relationship Id="rId16" Type="http://schemas.openxmlformats.org/officeDocument/2006/relationships/image" Target="../media/image33.png"/><Relationship Id="rId17" Type="http://schemas.openxmlformats.org/officeDocument/2006/relationships/image" Target="../media/image34.png"/><Relationship Id="rId18" Type="http://schemas.openxmlformats.org/officeDocument/2006/relationships/image" Target="../media/image35.png"/><Relationship Id="rId19" Type="http://schemas.openxmlformats.org/officeDocument/2006/relationships/image" Target="../media/image36.png"/><Relationship Id="rId37" Type="http://schemas.openxmlformats.org/officeDocument/2006/relationships/image" Target="../media/image54.png"/><Relationship Id="rId38" Type="http://schemas.openxmlformats.org/officeDocument/2006/relationships/image" Target="../media/image55.png"/></Relationships>
</file>

<file path=ppt/slides/_rels/slide7.xml.rels><?xml version="1.0" encoding="UTF-8" standalone="yes"?>
<Relationships xmlns="http://schemas.openxmlformats.org/package/2006/relationships"><Relationship Id="rId3" Type="http://schemas.openxmlformats.org/officeDocument/2006/relationships/image" Target="../media/image57.png"/><Relationship Id="rId4" Type="http://schemas.openxmlformats.org/officeDocument/2006/relationships/image" Target="../media/image58.jpeg"/><Relationship Id="rId5" Type="http://schemas.openxmlformats.org/officeDocument/2006/relationships/image" Target="../media/image59.png"/><Relationship Id="rId1" Type="http://schemas.openxmlformats.org/officeDocument/2006/relationships/slideLayout" Target="../slideLayouts/slideLayout42.xml"/><Relationship Id="rId2" Type="http://schemas.openxmlformats.org/officeDocument/2006/relationships/image" Target="../media/image56.png"/></Relationships>
</file>

<file path=ppt/slides/_rels/slide8.xml.rels><?xml version="1.0" encoding="UTF-8" standalone="yes"?>
<Relationships xmlns="http://schemas.openxmlformats.org/package/2006/relationships"><Relationship Id="rId11" Type="http://schemas.openxmlformats.org/officeDocument/2006/relationships/image" Target="../media/image68.png"/><Relationship Id="rId12" Type="http://schemas.openxmlformats.org/officeDocument/2006/relationships/image" Target="../media/image69.png"/><Relationship Id="rId1" Type="http://schemas.openxmlformats.org/officeDocument/2006/relationships/slideLayout" Target="../slideLayouts/slideLayout31.xml"/><Relationship Id="rId2" Type="http://schemas.openxmlformats.org/officeDocument/2006/relationships/notesSlide" Target="../notesSlides/notesSlide6.xml"/><Relationship Id="rId3" Type="http://schemas.openxmlformats.org/officeDocument/2006/relationships/image" Target="../media/image60.JPG"/><Relationship Id="rId4" Type="http://schemas.openxmlformats.org/officeDocument/2006/relationships/image" Target="../media/image61.png"/><Relationship Id="rId5" Type="http://schemas.openxmlformats.org/officeDocument/2006/relationships/image" Target="../media/image62.png"/><Relationship Id="rId6" Type="http://schemas.openxmlformats.org/officeDocument/2006/relationships/image" Target="../media/image63.png"/><Relationship Id="rId7" Type="http://schemas.openxmlformats.org/officeDocument/2006/relationships/image" Target="../media/image64.png"/><Relationship Id="rId8" Type="http://schemas.openxmlformats.org/officeDocument/2006/relationships/image" Target="../media/image65.png"/><Relationship Id="rId9" Type="http://schemas.openxmlformats.org/officeDocument/2006/relationships/image" Target="../media/image66.png"/><Relationship Id="rId10" Type="http://schemas.openxmlformats.org/officeDocument/2006/relationships/image" Target="../media/image67.png"/></Relationships>
</file>

<file path=ppt/slides/_rels/slide9.xml.rels><?xml version="1.0" encoding="UTF-8" standalone="yes"?>
<Relationships xmlns="http://schemas.openxmlformats.org/package/2006/relationships"><Relationship Id="rId3" Type="http://schemas.openxmlformats.org/officeDocument/2006/relationships/image" Target="../media/image71.png"/><Relationship Id="rId4" Type="http://schemas.openxmlformats.org/officeDocument/2006/relationships/image" Target="../media/image72.png"/><Relationship Id="rId5" Type="http://schemas.openxmlformats.org/officeDocument/2006/relationships/image" Target="../media/image73.png"/><Relationship Id="rId6" Type="http://schemas.openxmlformats.org/officeDocument/2006/relationships/image" Target="../media/image74.png"/><Relationship Id="rId7" Type="http://schemas.openxmlformats.org/officeDocument/2006/relationships/image" Target="../media/image75.png"/><Relationship Id="rId1" Type="http://schemas.openxmlformats.org/officeDocument/2006/relationships/slideLayout" Target="../slideLayouts/slideLayout31.xml"/><Relationship Id="rId2" Type="http://schemas.openxmlformats.org/officeDocument/2006/relationships/image" Target="../media/image7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6" name="Picture 9" descr="C:\Users\norman\Pictures\LIFEWIDE EDUCATION\LWE Abstract Logo Final B&amp;G.jpg">
            <a:extLst>
              <a:ext uri="{FF2B5EF4-FFF2-40B4-BE49-F238E27FC236}">
                <a16:creationId xmlns:a16="http://schemas.microsoft.com/office/drawing/2014/main" xmlns="" id="{4AB581DD-CA90-430F-98A0-3D7D09589A2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52120" y="471753"/>
            <a:ext cx="1362026" cy="541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37" name="Picture 2" descr="C:\Users\norman\Pictures\creative academic\LOGO\Creative Academic Abstract Logo B&amp;G.png">
            <a:extLst>
              <a:ext uri="{FF2B5EF4-FFF2-40B4-BE49-F238E27FC236}">
                <a16:creationId xmlns:a16="http://schemas.microsoft.com/office/drawing/2014/main" xmlns="" id="{12631920-DAE0-45E2-924D-D61586805B5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75430" y="459163"/>
            <a:ext cx="1381713" cy="541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a:extLst>
              <a:ext uri="{FF2B5EF4-FFF2-40B4-BE49-F238E27FC236}">
                <a16:creationId xmlns:a16="http://schemas.microsoft.com/office/drawing/2014/main" xmlns="" id="{F87C8210-AD97-4B44-AED8-4C264297F27A}"/>
              </a:ext>
            </a:extLst>
          </p:cNvPr>
          <p:cNvPicPr>
            <a:picLocks noChangeAspect="1"/>
          </p:cNvPicPr>
          <p:nvPr/>
        </p:nvPicPr>
        <p:blipFill>
          <a:blip r:embed="rId5"/>
          <a:stretch>
            <a:fillRect/>
          </a:stretch>
        </p:blipFill>
        <p:spPr>
          <a:xfrm>
            <a:off x="365038" y="482033"/>
            <a:ext cx="3216038" cy="600075"/>
          </a:xfrm>
          <a:prstGeom prst="rect">
            <a:avLst/>
          </a:prstGeom>
        </p:spPr>
      </p:pic>
      <p:pic>
        <p:nvPicPr>
          <p:cNvPr id="12" name="Picture 11">
            <a:extLst>
              <a:ext uri="{FF2B5EF4-FFF2-40B4-BE49-F238E27FC236}">
                <a16:creationId xmlns:a16="http://schemas.microsoft.com/office/drawing/2014/main" xmlns="" id="{A51C88FF-07E3-482E-A2E4-3048E4F5F6D1}"/>
              </a:ext>
            </a:extLst>
          </p:cNvPr>
          <p:cNvPicPr>
            <a:picLocks noChangeAspect="1"/>
          </p:cNvPicPr>
          <p:nvPr/>
        </p:nvPicPr>
        <p:blipFill>
          <a:blip r:embed="rId6"/>
          <a:stretch>
            <a:fillRect/>
          </a:stretch>
        </p:blipFill>
        <p:spPr>
          <a:xfrm>
            <a:off x="2798982" y="4129171"/>
            <a:ext cx="3186405" cy="369926"/>
          </a:xfrm>
          <a:prstGeom prst="rect">
            <a:avLst/>
          </a:prstGeom>
        </p:spPr>
      </p:pic>
      <p:sp>
        <p:nvSpPr>
          <p:cNvPr id="4" name="Rectangle 3">
            <a:extLst>
              <a:ext uri="{FF2B5EF4-FFF2-40B4-BE49-F238E27FC236}">
                <a16:creationId xmlns:a16="http://schemas.microsoft.com/office/drawing/2014/main" xmlns="" id="{9682BEA4-A4E5-452C-99E3-1F406E32F389}"/>
              </a:ext>
            </a:extLst>
          </p:cNvPr>
          <p:cNvSpPr/>
          <p:nvPr/>
        </p:nvSpPr>
        <p:spPr>
          <a:xfrm>
            <a:off x="179512" y="1247345"/>
            <a:ext cx="9561038" cy="458780"/>
          </a:xfrm>
          <a:prstGeom prst="rect">
            <a:avLst/>
          </a:prstGeom>
        </p:spPr>
        <p:txBody>
          <a:bodyPr wrap="square">
            <a:spAutoFit/>
          </a:bodyPr>
          <a:lstStyle/>
          <a:p>
            <a:pPr>
              <a:lnSpc>
                <a:spcPct val="107000"/>
              </a:lnSpc>
            </a:pPr>
            <a:r>
              <a:rPr lang="en-US" sz="2400" b="1" dirty="0">
                <a:solidFill>
                  <a:srgbClr val="808080"/>
                </a:solidFill>
                <a:latin typeface="+mj-lt"/>
                <a:ea typeface="Calibri" panose="020F0502020204030204" pitchFamily="34" charset="0"/>
                <a:cs typeface="Times New Roman" panose="02020603050405020304" pitchFamily="18" charset="0"/>
              </a:rPr>
              <a:t>Gaining a Footing in the Landscape of Learning Ecologies</a:t>
            </a:r>
            <a:endParaRPr lang="en-US" sz="2400" dirty="0">
              <a:latin typeface="+mj-lt"/>
            </a:endParaRPr>
          </a:p>
        </p:txBody>
      </p:sp>
      <p:pic>
        <p:nvPicPr>
          <p:cNvPr id="5" name="Picture 4">
            <a:extLst>
              <a:ext uri="{FF2B5EF4-FFF2-40B4-BE49-F238E27FC236}">
                <a16:creationId xmlns:a16="http://schemas.microsoft.com/office/drawing/2014/main" xmlns="" id="{B15D20DB-614C-4AD7-91F7-82A3C2ECC34D}"/>
              </a:ext>
            </a:extLst>
          </p:cNvPr>
          <p:cNvPicPr>
            <a:picLocks noChangeAspect="1"/>
          </p:cNvPicPr>
          <p:nvPr/>
        </p:nvPicPr>
        <p:blipFill>
          <a:blip r:embed="rId7"/>
          <a:stretch>
            <a:fillRect/>
          </a:stretch>
        </p:blipFill>
        <p:spPr>
          <a:xfrm>
            <a:off x="961316" y="2852936"/>
            <a:ext cx="4176463" cy="328583"/>
          </a:xfrm>
          <a:prstGeom prst="rect">
            <a:avLst/>
          </a:prstGeom>
        </p:spPr>
      </p:pic>
      <p:pic>
        <p:nvPicPr>
          <p:cNvPr id="9" name="Picture 8">
            <a:extLst>
              <a:ext uri="{FF2B5EF4-FFF2-40B4-BE49-F238E27FC236}">
                <a16:creationId xmlns:a16="http://schemas.microsoft.com/office/drawing/2014/main" xmlns="" id="{BFC6D388-D01B-4865-A53B-123D48F6C5FB}"/>
              </a:ext>
            </a:extLst>
          </p:cNvPr>
          <p:cNvPicPr>
            <a:picLocks noChangeAspect="1"/>
          </p:cNvPicPr>
          <p:nvPr/>
        </p:nvPicPr>
        <p:blipFill>
          <a:blip r:embed="rId8"/>
          <a:stretch>
            <a:fillRect/>
          </a:stretch>
        </p:blipFill>
        <p:spPr>
          <a:xfrm>
            <a:off x="3698344" y="3256648"/>
            <a:ext cx="4382202" cy="361596"/>
          </a:xfrm>
          <a:prstGeom prst="rect">
            <a:avLst/>
          </a:prstGeom>
        </p:spPr>
      </p:pic>
      <p:pic>
        <p:nvPicPr>
          <p:cNvPr id="10" name="Picture 9">
            <a:extLst>
              <a:ext uri="{FF2B5EF4-FFF2-40B4-BE49-F238E27FC236}">
                <a16:creationId xmlns:a16="http://schemas.microsoft.com/office/drawing/2014/main" xmlns="" id="{9D24D6AC-0CC8-454B-91AA-E1D842ED1C33}"/>
              </a:ext>
            </a:extLst>
          </p:cNvPr>
          <p:cNvPicPr>
            <a:picLocks noChangeAspect="1"/>
          </p:cNvPicPr>
          <p:nvPr/>
        </p:nvPicPr>
        <p:blipFill>
          <a:blip r:embed="rId9"/>
          <a:stretch>
            <a:fillRect/>
          </a:stretch>
        </p:blipFill>
        <p:spPr>
          <a:xfrm>
            <a:off x="5220072" y="2852936"/>
            <a:ext cx="2520280" cy="360040"/>
          </a:xfrm>
          <a:prstGeom prst="rect">
            <a:avLst/>
          </a:prstGeom>
        </p:spPr>
      </p:pic>
      <p:pic>
        <p:nvPicPr>
          <p:cNvPr id="14" name="Picture 13">
            <a:extLst>
              <a:ext uri="{FF2B5EF4-FFF2-40B4-BE49-F238E27FC236}">
                <a16:creationId xmlns:a16="http://schemas.microsoft.com/office/drawing/2014/main" xmlns="" id="{B8458422-3C48-417B-9FF5-ABC0ADC51BD0}"/>
              </a:ext>
            </a:extLst>
          </p:cNvPr>
          <p:cNvPicPr>
            <a:picLocks noChangeAspect="1"/>
          </p:cNvPicPr>
          <p:nvPr/>
        </p:nvPicPr>
        <p:blipFill>
          <a:blip r:embed="rId10"/>
          <a:stretch>
            <a:fillRect/>
          </a:stretch>
        </p:blipFill>
        <p:spPr>
          <a:xfrm>
            <a:off x="607379" y="3286864"/>
            <a:ext cx="2973697" cy="331380"/>
          </a:xfrm>
          <a:prstGeom prst="rect">
            <a:avLst/>
          </a:prstGeom>
        </p:spPr>
      </p:pic>
      <p:sp>
        <p:nvSpPr>
          <p:cNvPr id="2" name="Rectangle 1">
            <a:extLst>
              <a:ext uri="{FF2B5EF4-FFF2-40B4-BE49-F238E27FC236}">
                <a16:creationId xmlns:a16="http://schemas.microsoft.com/office/drawing/2014/main" xmlns="" id="{E4EEF277-4DB1-45F4-A705-8B66F6DB215F}"/>
              </a:ext>
            </a:extLst>
          </p:cNvPr>
          <p:cNvSpPr/>
          <p:nvPr/>
        </p:nvSpPr>
        <p:spPr>
          <a:xfrm>
            <a:off x="2094227" y="5661248"/>
            <a:ext cx="5158463" cy="461665"/>
          </a:xfrm>
          <a:prstGeom prst="rect">
            <a:avLst/>
          </a:prstGeom>
        </p:spPr>
        <p:txBody>
          <a:bodyPr wrap="none">
            <a:spAutoFit/>
          </a:bodyPr>
          <a:lstStyle/>
          <a:p>
            <a:r>
              <a:rPr lang="en-US" sz="2400" b="1" dirty="0">
                <a:solidFill>
                  <a:srgbClr val="0033CC"/>
                </a:solidFill>
                <a:latin typeface="Calibri" panose="020F0502020204030204" pitchFamily="34" charset="0"/>
                <a:cs typeface="Calibri" panose="020F0502020204030204" pitchFamily="34" charset="0"/>
                <a:hlinkClick r:id="rId11">
                  <a:extLst>
                    <a:ext uri="{A12FA001-AC4F-418D-AE19-62706E023703}">
                      <ahyp:hlinkClr xmlns:ahyp="http://schemas.microsoft.com/office/drawing/2018/hyperlinkcolor" xmlns="" val="tx"/>
                    </a:ext>
                  </a:extLst>
                </a:hlinkClick>
              </a:rPr>
              <a:t>https://learningecologies.weebly.com/</a:t>
            </a:r>
            <a:endParaRPr lang="en-US" sz="2400" b="1" dirty="0">
              <a:solidFill>
                <a:srgbClr val="0033CC"/>
              </a:solidFill>
              <a:latin typeface="Calibri" panose="020F0502020204030204" pitchFamily="34" charset="0"/>
              <a:cs typeface="Calibri" panose="020F0502020204030204" pitchFamily="34" charset="0"/>
            </a:endParaRPr>
          </a:p>
        </p:txBody>
      </p:sp>
      <p:sp>
        <p:nvSpPr>
          <p:cNvPr id="3" name="Rectangle 2">
            <a:extLst>
              <a:ext uri="{FF2B5EF4-FFF2-40B4-BE49-F238E27FC236}">
                <a16:creationId xmlns:a16="http://schemas.microsoft.com/office/drawing/2014/main" xmlns="" id="{7C396FE9-6941-4929-B970-B90295FDFE14}"/>
              </a:ext>
            </a:extLst>
          </p:cNvPr>
          <p:cNvSpPr/>
          <p:nvPr/>
        </p:nvSpPr>
        <p:spPr>
          <a:xfrm>
            <a:off x="3749682" y="5123114"/>
            <a:ext cx="1351332" cy="1384995"/>
          </a:xfrm>
          <a:prstGeom prst="rect">
            <a:avLst/>
          </a:prstGeom>
        </p:spPr>
        <p:txBody>
          <a:bodyPr wrap="none">
            <a:spAutoFit/>
          </a:bodyPr>
          <a:lstStyle/>
          <a:p>
            <a:r>
              <a:rPr lang="en-US" sz="2800" b="1" dirty="0">
                <a:solidFill>
                  <a:srgbClr val="0033CC"/>
                </a:solidFill>
              </a:rPr>
              <a:t> </a:t>
            </a:r>
            <a:r>
              <a:rPr lang="en-US" sz="2800" b="1" dirty="0">
                <a:solidFill>
                  <a:srgbClr val="0033CC"/>
                </a:solidFill>
                <a:latin typeface="Calibri" panose="020F0502020204030204" pitchFamily="34" charset="0"/>
                <a:cs typeface="Calibri" panose="020F0502020204030204" pitchFamily="34" charset="0"/>
              </a:rPr>
              <a:t>SLIDES </a:t>
            </a:r>
          </a:p>
          <a:p>
            <a:endParaRPr lang="en-US" sz="2800" b="1" dirty="0">
              <a:solidFill>
                <a:srgbClr val="0033CC"/>
              </a:solidFill>
              <a:latin typeface="Calibri" panose="020F0502020204030204" pitchFamily="34" charset="0"/>
              <a:cs typeface="Calibri" panose="020F0502020204030204" pitchFamily="34" charset="0"/>
            </a:endParaRPr>
          </a:p>
          <a:p>
            <a:endParaRPr lang="en-US" sz="2800" dirty="0">
              <a:latin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alpha val="83000"/>
          </a:schemeClr>
        </a:solidFill>
        <a:effectLst/>
      </p:bgPr>
    </p:bg>
    <p:spTree>
      <p:nvGrpSpPr>
        <p:cNvPr id="1" name=""/>
        <p:cNvGrpSpPr/>
        <p:nvPr/>
      </p:nvGrpSpPr>
      <p:grpSpPr>
        <a:xfrm>
          <a:off x="0" y="0"/>
          <a:ext cx="0" cy="0"/>
          <a:chOff x="0" y="0"/>
          <a:chExt cx="0" cy="0"/>
        </a:xfrm>
      </p:grpSpPr>
      <p:sp>
        <p:nvSpPr>
          <p:cNvPr id="3" name="Isosceles Triangle 2">
            <a:extLst>
              <a:ext uri="{FF2B5EF4-FFF2-40B4-BE49-F238E27FC236}">
                <a16:creationId xmlns:a16="http://schemas.microsoft.com/office/drawing/2014/main" xmlns="" id="{CF43D325-2435-4639-BD09-B7BD16059182}"/>
              </a:ext>
            </a:extLst>
          </p:cNvPr>
          <p:cNvSpPr/>
          <p:nvPr/>
        </p:nvSpPr>
        <p:spPr>
          <a:xfrm>
            <a:off x="2766257" y="1680401"/>
            <a:ext cx="4529388" cy="3147443"/>
          </a:xfrm>
          <a:prstGeom prst="triangle">
            <a:avLst>
              <a:gd name="adj" fmla="val 47034"/>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TextBox 4">
            <a:extLst>
              <a:ext uri="{FF2B5EF4-FFF2-40B4-BE49-F238E27FC236}">
                <a16:creationId xmlns:a16="http://schemas.microsoft.com/office/drawing/2014/main" xmlns="" id="{06C90985-8940-4A75-BCCC-DE4B47687C0D}"/>
              </a:ext>
            </a:extLst>
          </p:cNvPr>
          <p:cNvSpPr txBox="1"/>
          <p:nvPr/>
        </p:nvSpPr>
        <p:spPr>
          <a:xfrm>
            <a:off x="1299216" y="3960915"/>
            <a:ext cx="1614450" cy="126188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a:ea typeface="+mn-ea"/>
                <a:cs typeface="+mn-cs"/>
              </a:rPr>
              <a:t>  </a:t>
            </a:r>
            <a:r>
              <a:rPr kumimoji="0" lang="en-US" sz="3600" b="0" i="0" u="none" strike="noStrike" kern="1200" cap="none" spc="0" normalizeH="0" baseline="0" noProof="0" dirty="0">
                <a:ln>
                  <a:noFill/>
                </a:ln>
                <a:solidFill>
                  <a:srgbClr val="FF0000"/>
                </a:solidFill>
                <a:effectLst/>
                <a:uLnTx/>
                <a:uFillTx/>
                <a:latin typeface="Calibri"/>
                <a:ea typeface="+mn-ea"/>
                <a:cs typeface="+mn-cs"/>
              </a:rPr>
              <a:t>SENSE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create new    meaning</a:t>
            </a:r>
          </a:p>
        </p:txBody>
      </p:sp>
      <p:sp>
        <p:nvSpPr>
          <p:cNvPr id="6" name="TextBox 5">
            <a:extLst>
              <a:ext uri="{FF2B5EF4-FFF2-40B4-BE49-F238E27FC236}">
                <a16:creationId xmlns:a16="http://schemas.microsoft.com/office/drawing/2014/main" xmlns="" id="{CF4BC280-7048-4D1B-A55F-32034AEE7DE0}"/>
              </a:ext>
            </a:extLst>
          </p:cNvPr>
          <p:cNvSpPr txBox="1"/>
          <p:nvPr/>
        </p:nvSpPr>
        <p:spPr>
          <a:xfrm>
            <a:off x="7296418" y="4355315"/>
            <a:ext cx="1426994"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0000"/>
                </a:solidFill>
                <a:effectLst/>
                <a:uLnTx/>
                <a:uFillTx/>
                <a:latin typeface="Calibri"/>
                <a:ea typeface="+mn-ea"/>
                <a:cs typeface="+mn-cs"/>
              </a:rPr>
              <a:t>SHARE</a:t>
            </a:r>
          </a:p>
        </p:txBody>
      </p:sp>
      <p:sp>
        <p:nvSpPr>
          <p:cNvPr id="32" name="Arrow: Right 31">
            <a:extLst>
              <a:ext uri="{FF2B5EF4-FFF2-40B4-BE49-F238E27FC236}">
                <a16:creationId xmlns:a16="http://schemas.microsoft.com/office/drawing/2014/main" xmlns="" id="{BA516F2D-783B-4079-9731-1E22FD914BDA}"/>
              </a:ext>
            </a:extLst>
          </p:cNvPr>
          <p:cNvSpPr/>
          <p:nvPr/>
        </p:nvSpPr>
        <p:spPr>
          <a:xfrm rot="7563836">
            <a:off x="3541609" y="3084814"/>
            <a:ext cx="761161" cy="450747"/>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3" name="Arrow: Right 32">
            <a:extLst>
              <a:ext uri="{FF2B5EF4-FFF2-40B4-BE49-F238E27FC236}">
                <a16:creationId xmlns:a16="http://schemas.microsoft.com/office/drawing/2014/main" xmlns="" id="{A6637F03-7E9C-4675-8BE0-90BFEB69B3A7}"/>
              </a:ext>
            </a:extLst>
          </p:cNvPr>
          <p:cNvSpPr/>
          <p:nvPr/>
        </p:nvSpPr>
        <p:spPr>
          <a:xfrm>
            <a:off x="5125401" y="4623140"/>
            <a:ext cx="761161" cy="450747"/>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9" name="Rectangle 38">
            <a:extLst>
              <a:ext uri="{FF2B5EF4-FFF2-40B4-BE49-F238E27FC236}">
                <a16:creationId xmlns:a16="http://schemas.microsoft.com/office/drawing/2014/main" xmlns="" id="{4AB64351-7CF8-4F97-9691-51210C061272}"/>
              </a:ext>
            </a:extLst>
          </p:cNvPr>
          <p:cNvSpPr/>
          <p:nvPr/>
        </p:nvSpPr>
        <p:spPr>
          <a:xfrm>
            <a:off x="3502653" y="5048197"/>
            <a:ext cx="3659400" cy="101566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CREATE NEW VALUE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Embody learning in performance</a:t>
            </a:r>
            <a:r>
              <a:rPr lang="en-US" sz="2000" dirty="0">
                <a:solidFill>
                  <a:prstClr val="black"/>
                </a:solidFill>
                <a:latin typeface="Calibri"/>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solidFill>
                  <a:prstClr val="black"/>
                </a:solidFill>
                <a:latin typeface="Calibri"/>
              </a:rPr>
              <a:t>&amp;</a:t>
            </a:r>
            <a:r>
              <a:rPr kumimoji="0" lang="en-US" sz="2000" b="0" i="0" u="none" strike="noStrike" kern="1200" cap="none" spc="0" normalizeH="0" baseline="0" noProof="0" dirty="0">
                <a:ln>
                  <a:noFill/>
                </a:ln>
                <a:solidFill>
                  <a:prstClr val="black"/>
                </a:solidFill>
                <a:effectLst/>
                <a:uLnTx/>
                <a:uFillTx/>
                <a:latin typeface="Calibri"/>
                <a:ea typeface="+mn-ea"/>
                <a:cs typeface="+mn-cs"/>
              </a:rPr>
              <a:t> </a:t>
            </a:r>
            <a:r>
              <a:rPr lang="en-US" sz="2000" dirty="0">
                <a:solidFill>
                  <a:prstClr val="black"/>
                </a:solidFill>
                <a:latin typeface="Calibri"/>
              </a:rPr>
              <a:t>the </a:t>
            </a:r>
            <a:r>
              <a:rPr lang="en-US" sz="2000" dirty="0">
                <a:solidFill>
                  <a:srgbClr val="FF0000"/>
                </a:solidFill>
                <a:latin typeface="Calibri"/>
              </a:rPr>
              <a:t>MAKING</a:t>
            </a:r>
            <a:r>
              <a:rPr lang="en-US" sz="2000" dirty="0">
                <a:solidFill>
                  <a:prstClr val="black"/>
                </a:solidFill>
                <a:latin typeface="Calibri"/>
              </a:rPr>
              <a:t> of </a:t>
            </a:r>
            <a:r>
              <a:rPr kumimoji="0" lang="en-US" sz="2000" b="0" i="0" u="none" strike="noStrike" kern="1200" cap="none" spc="0" normalizeH="0" baseline="0" noProof="0" dirty="0">
                <a:ln>
                  <a:noFill/>
                </a:ln>
                <a:solidFill>
                  <a:prstClr val="black"/>
                </a:solidFill>
                <a:effectLst/>
                <a:uLnTx/>
                <a:uFillTx/>
                <a:latin typeface="Calibri"/>
                <a:ea typeface="+mn-ea"/>
                <a:cs typeface="+mn-cs"/>
              </a:rPr>
              <a:t>artefacts</a:t>
            </a:r>
          </a:p>
        </p:txBody>
      </p:sp>
      <p:sp>
        <p:nvSpPr>
          <p:cNvPr id="40" name="Rectangle 39">
            <a:extLst>
              <a:ext uri="{FF2B5EF4-FFF2-40B4-BE49-F238E27FC236}">
                <a16:creationId xmlns:a16="http://schemas.microsoft.com/office/drawing/2014/main" xmlns="" id="{F2D6C69F-87C0-4A62-B7F4-258600E36C57}"/>
              </a:ext>
            </a:extLst>
          </p:cNvPr>
          <p:cNvSpPr/>
          <p:nvPr/>
        </p:nvSpPr>
        <p:spPr>
          <a:xfrm>
            <a:off x="7081807" y="5116331"/>
            <a:ext cx="1674946"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selective access</a:t>
            </a:r>
          </a:p>
        </p:txBody>
      </p:sp>
      <p:cxnSp>
        <p:nvCxnSpPr>
          <p:cNvPr id="43" name="Straight Arrow Connector 42">
            <a:extLst>
              <a:ext uri="{FF2B5EF4-FFF2-40B4-BE49-F238E27FC236}">
                <a16:creationId xmlns:a16="http://schemas.microsoft.com/office/drawing/2014/main" xmlns="" id="{97C42EC5-D3BE-4238-BE95-F6A2FA64FAD4}"/>
              </a:ext>
            </a:extLst>
          </p:cNvPr>
          <p:cNvCxnSpPr>
            <a:cxnSpLocks/>
          </p:cNvCxnSpPr>
          <p:nvPr/>
        </p:nvCxnSpPr>
        <p:spPr>
          <a:xfrm>
            <a:off x="7389176" y="4902778"/>
            <a:ext cx="432782" cy="254857"/>
          </a:xfrm>
          <a:prstGeom prst="straightConnector1">
            <a:avLst/>
          </a:prstGeom>
          <a:ln w="50800">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5" name="TextBox 44">
            <a:extLst>
              <a:ext uri="{FF2B5EF4-FFF2-40B4-BE49-F238E27FC236}">
                <a16:creationId xmlns:a16="http://schemas.microsoft.com/office/drawing/2014/main" xmlns="" id="{CE92E971-9F8D-4D00-80AB-F2CD58E5D7B4}"/>
              </a:ext>
            </a:extLst>
          </p:cNvPr>
          <p:cNvSpPr txBox="1"/>
          <p:nvPr/>
        </p:nvSpPr>
        <p:spPr>
          <a:xfrm>
            <a:off x="1695819" y="1352080"/>
            <a:ext cx="2883033"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ea typeface="+mn-ea"/>
                <a:cs typeface="+mn-cs"/>
              </a:rPr>
              <a:t>Codified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ea typeface="+mn-ea"/>
                <a:cs typeface="+mn-cs"/>
              </a:rPr>
              <a:t>Information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ea typeface="+mn-ea"/>
                <a:cs typeface="+mn-cs"/>
              </a:rPr>
              <a:t>&amp; Knowledge</a:t>
            </a:r>
          </a:p>
        </p:txBody>
      </p:sp>
      <p:cxnSp>
        <p:nvCxnSpPr>
          <p:cNvPr id="46" name="Straight Arrow Connector 45">
            <a:extLst>
              <a:ext uri="{FF2B5EF4-FFF2-40B4-BE49-F238E27FC236}">
                <a16:creationId xmlns:a16="http://schemas.microsoft.com/office/drawing/2014/main" xmlns="" id="{50A8F175-00B4-4219-8CC4-3625AE473136}"/>
              </a:ext>
            </a:extLst>
          </p:cNvPr>
          <p:cNvCxnSpPr>
            <a:cxnSpLocks/>
          </p:cNvCxnSpPr>
          <p:nvPr/>
        </p:nvCxnSpPr>
        <p:spPr>
          <a:xfrm flipV="1">
            <a:off x="7187338" y="4249121"/>
            <a:ext cx="401604" cy="318182"/>
          </a:xfrm>
          <a:prstGeom prst="straightConnector1">
            <a:avLst/>
          </a:prstGeom>
          <a:ln w="50800">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56" name="Rectangle 55">
            <a:extLst>
              <a:ext uri="{FF2B5EF4-FFF2-40B4-BE49-F238E27FC236}">
                <a16:creationId xmlns:a16="http://schemas.microsoft.com/office/drawing/2014/main" xmlns="" id="{342201A9-33D0-4930-B301-7729D457596F}"/>
              </a:ext>
            </a:extLst>
          </p:cNvPr>
          <p:cNvSpPr/>
          <p:nvPr/>
        </p:nvSpPr>
        <p:spPr>
          <a:xfrm>
            <a:off x="6713542" y="3850516"/>
            <a:ext cx="1750800"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        </a:t>
            </a:r>
            <a:r>
              <a:rPr kumimoji="0" lang="en-US" sz="1800" b="1" i="0" u="none" strike="noStrike" kern="1200" cap="none" spc="0" normalizeH="0" baseline="0" noProof="0" dirty="0">
                <a:ln>
                  <a:noFill/>
                </a:ln>
                <a:solidFill>
                  <a:prstClr val="black"/>
                </a:solidFill>
                <a:effectLst/>
                <a:uLnTx/>
                <a:uFillTx/>
                <a:latin typeface="Calibri"/>
                <a:ea typeface="+mn-ea"/>
                <a:cs typeface="+mn-cs"/>
              </a:rPr>
              <a:t>open access</a:t>
            </a:r>
          </a:p>
        </p:txBody>
      </p:sp>
      <p:sp>
        <p:nvSpPr>
          <p:cNvPr id="60" name="Rectangle 59">
            <a:extLst>
              <a:ext uri="{FF2B5EF4-FFF2-40B4-BE49-F238E27FC236}">
                <a16:creationId xmlns:a16="http://schemas.microsoft.com/office/drawing/2014/main" xmlns="" id="{F88EFBBD-1073-4F8D-A451-5849B89B6072}"/>
              </a:ext>
            </a:extLst>
          </p:cNvPr>
          <p:cNvSpPr/>
          <p:nvPr/>
        </p:nvSpPr>
        <p:spPr>
          <a:xfrm>
            <a:off x="4373625" y="2363798"/>
            <a:ext cx="1703095" cy="83099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a:ea typeface="+mn-ea"/>
                <a:cs typeface="+mn-cs"/>
              </a:rPr>
              <a:t>   evaluate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a:ea typeface="+mn-ea"/>
                <a:cs typeface="+mn-cs"/>
              </a:rPr>
              <a:t>information</a:t>
            </a:r>
          </a:p>
        </p:txBody>
      </p:sp>
      <p:sp>
        <p:nvSpPr>
          <p:cNvPr id="61" name="Rectangle 60">
            <a:extLst>
              <a:ext uri="{FF2B5EF4-FFF2-40B4-BE49-F238E27FC236}">
                <a16:creationId xmlns:a16="http://schemas.microsoft.com/office/drawing/2014/main" xmlns="" id="{8065D5E1-5204-4C4F-904B-87C0B154C45D}"/>
              </a:ext>
            </a:extLst>
          </p:cNvPr>
          <p:cNvSpPr/>
          <p:nvPr/>
        </p:nvSpPr>
        <p:spPr>
          <a:xfrm>
            <a:off x="6359089" y="1669931"/>
            <a:ext cx="2108714" cy="129266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a:solidFill>
                  <a:prstClr val="black"/>
                </a:solidFill>
                <a:latin typeface="Calibri"/>
              </a:rPr>
              <a:t>People</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olidFill>
                  <a:prstClr val="black"/>
                </a:solidFill>
                <a:latin typeface="Calibri"/>
              </a:rPr>
              <a:t>help/feedback from</a:t>
            </a:r>
            <a:r>
              <a:rPr kumimoji="0" lang="en-US" sz="1800" b="0" i="0" u="none" strike="noStrike" kern="1200" cap="none" spc="0" normalizeH="0" baseline="0" noProof="0" dirty="0">
                <a:ln>
                  <a:noFill/>
                </a:ln>
                <a:solidFill>
                  <a:prstClr val="black"/>
                </a:solidFill>
                <a:effectLst/>
                <a:uLnTx/>
                <a:uFillTx/>
                <a:latin typeface="Calibri"/>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knowledgeable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individuals</a:t>
            </a:r>
          </a:p>
        </p:txBody>
      </p:sp>
      <p:cxnSp>
        <p:nvCxnSpPr>
          <p:cNvPr id="62" name="Straight Arrow Connector 61">
            <a:extLst>
              <a:ext uri="{FF2B5EF4-FFF2-40B4-BE49-F238E27FC236}">
                <a16:creationId xmlns:a16="http://schemas.microsoft.com/office/drawing/2014/main" xmlns="" id="{3DEBC447-9D35-42F6-9E3C-61E5A0007165}"/>
              </a:ext>
            </a:extLst>
          </p:cNvPr>
          <p:cNvCxnSpPr>
            <a:cxnSpLocks/>
          </p:cNvCxnSpPr>
          <p:nvPr/>
        </p:nvCxnSpPr>
        <p:spPr>
          <a:xfrm flipV="1">
            <a:off x="4960887" y="1381840"/>
            <a:ext cx="1586873" cy="558263"/>
          </a:xfrm>
          <a:prstGeom prst="straightConnector1">
            <a:avLst/>
          </a:prstGeom>
          <a:ln w="50800">
            <a:solidFill>
              <a:schemeClr val="bg1">
                <a:lumMod val="65000"/>
              </a:schemeClr>
            </a:solidFill>
            <a:headEnd type="stealth"/>
            <a:tailEnd type="triangle"/>
          </a:ln>
        </p:spPr>
        <p:style>
          <a:lnRef idx="1">
            <a:schemeClr val="accent1"/>
          </a:lnRef>
          <a:fillRef idx="0">
            <a:schemeClr val="accent1"/>
          </a:fillRef>
          <a:effectRef idx="0">
            <a:schemeClr val="accent1"/>
          </a:effectRef>
          <a:fontRef idx="minor">
            <a:schemeClr val="tx1"/>
          </a:fontRef>
        </p:style>
      </p:cxnSp>
      <p:sp>
        <p:nvSpPr>
          <p:cNvPr id="73" name="Rectangle 72">
            <a:extLst>
              <a:ext uri="{FF2B5EF4-FFF2-40B4-BE49-F238E27FC236}">
                <a16:creationId xmlns:a16="http://schemas.microsoft.com/office/drawing/2014/main" xmlns="" id="{EF233211-69D6-47C3-BF5C-698C0019F3B6}"/>
              </a:ext>
            </a:extLst>
          </p:cNvPr>
          <p:cNvSpPr/>
          <p:nvPr/>
        </p:nvSpPr>
        <p:spPr>
          <a:xfrm>
            <a:off x="4184104" y="3315736"/>
            <a:ext cx="2075505" cy="83099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a:ea typeface="+mn-ea"/>
                <a:cs typeface="+mn-cs"/>
              </a:rPr>
              <a:t> construct own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a:ea typeface="+mn-ea"/>
                <a:cs typeface="+mn-cs"/>
              </a:rPr>
              <a:t>    knowledge</a:t>
            </a:r>
          </a:p>
        </p:txBody>
      </p:sp>
      <p:sp>
        <p:nvSpPr>
          <p:cNvPr id="74" name="Rectangle 73">
            <a:extLst>
              <a:ext uri="{FF2B5EF4-FFF2-40B4-BE49-F238E27FC236}">
                <a16:creationId xmlns:a16="http://schemas.microsoft.com/office/drawing/2014/main" xmlns="" id="{F3567CD8-242F-489D-B006-BB00B8040150}"/>
              </a:ext>
            </a:extLst>
          </p:cNvPr>
          <p:cNvSpPr/>
          <p:nvPr/>
        </p:nvSpPr>
        <p:spPr>
          <a:xfrm>
            <a:off x="2825129" y="4292221"/>
            <a:ext cx="4256678"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a:ea typeface="+mn-ea"/>
                <a:cs typeface="+mn-cs"/>
              </a:rPr>
              <a:t>   do something with knowledge</a:t>
            </a:r>
          </a:p>
        </p:txBody>
      </p:sp>
      <p:sp>
        <p:nvSpPr>
          <p:cNvPr id="10" name="Rectangle 9">
            <a:extLst>
              <a:ext uri="{FF2B5EF4-FFF2-40B4-BE49-F238E27FC236}">
                <a16:creationId xmlns:a16="http://schemas.microsoft.com/office/drawing/2014/main" xmlns="" id="{BA1F2F6E-FC54-4464-9B96-4D30DD355C5E}"/>
              </a:ext>
            </a:extLst>
          </p:cNvPr>
          <p:cNvSpPr/>
          <p:nvPr/>
        </p:nvSpPr>
        <p:spPr>
          <a:xfrm>
            <a:off x="2044269" y="6240989"/>
            <a:ext cx="6050295" cy="400110"/>
          </a:xfrm>
          <a:prstGeom prst="rect">
            <a:avLst/>
          </a:prstGeom>
        </p:spPr>
        <p:txBody>
          <a:bodyPr wrap="square">
            <a:spAutoFit/>
          </a:bodyPr>
          <a:lstStyle/>
          <a:p>
            <a:r>
              <a:rPr lang="en-US" sz="2000" dirty="0">
                <a:latin typeface="Calibri" panose="020F0502020204030204" pitchFamily="34" charset="0"/>
                <a:ea typeface="Calibri" panose="020F0502020204030204" pitchFamily="34" charset="0"/>
                <a:cs typeface="Times New Roman" panose="02020603050405020304" pitchFamily="18" charset="0"/>
              </a:rPr>
              <a:t>Jarche, H. (2014) The Seek &gt; Sense &gt; Share Framework </a:t>
            </a:r>
            <a:endParaRPr lang="en-US" sz="2000" dirty="0"/>
          </a:p>
        </p:txBody>
      </p:sp>
      <p:pic>
        <p:nvPicPr>
          <p:cNvPr id="11" name="Picture 10">
            <a:extLst>
              <a:ext uri="{FF2B5EF4-FFF2-40B4-BE49-F238E27FC236}">
                <a16:creationId xmlns:a16="http://schemas.microsoft.com/office/drawing/2014/main" xmlns="" id="{CAC7A655-F69D-4C8C-BE8B-D6BE1259A69A}"/>
              </a:ext>
            </a:extLst>
          </p:cNvPr>
          <p:cNvPicPr>
            <a:picLocks noChangeAspect="1"/>
          </p:cNvPicPr>
          <p:nvPr/>
        </p:nvPicPr>
        <p:blipFill>
          <a:blip r:embed="rId2"/>
          <a:stretch>
            <a:fillRect/>
          </a:stretch>
        </p:blipFill>
        <p:spPr>
          <a:xfrm>
            <a:off x="597944" y="964925"/>
            <a:ext cx="950465" cy="1129695"/>
          </a:xfrm>
          <a:prstGeom prst="rect">
            <a:avLst/>
          </a:prstGeom>
        </p:spPr>
      </p:pic>
      <p:sp>
        <p:nvSpPr>
          <p:cNvPr id="19" name="Rectangle 18">
            <a:extLst>
              <a:ext uri="{FF2B5EF4-FFF2-40B4-BE49-F238E27FC236}">
                <a16:creationId xmlns:a16="http://schemas.microsoft.com/office/drawing/2014/main" xmlns="" id="{F8F69A64-DB84-47EB-9E58-750ECD3A741A}"/>
              </a:ext>
            </a:extLst>
          </p:cNvPr>
          <p:cNvSpPr/>
          <p:nvPr/>
        </p:nvSpPr>
        <p:spPr>
          <a:xfrm>
            <a:off x="6451194" y="986245"/>
            <a:ext cx="1827937" cy="461665"/>
          </a:xfrm>
          <a:prstGeom prst="rect">
            <a:avLst/>
          </a:prstGeom>
        </p:spPr>
        <p:txBody>
          <a:bodyPr wrap="none">
            <a:spAutoFit/>
          </a:bodyPr>
          <a:lstStyle/>
          <a:p>
            <a:pPr lvl="0" algn="ctr">
              <a:defRPr/>
            </a:pPr>
            <a:r>
              <a:rPr lang="en-US" sz="2400" b="1" dirty="0">
                <a:solidFill>
                  <a:prstClr val="black"/>
                </a:solidFill>
              </a:rPr>
              <a:t>Environment</a:t>
            </a:r>
          </a:p>
        </p:txBody>
      </p:sp>
      <p:cxnSp>
        <p:nvCxnSpPr>
          <p:cNvPr id="54" name="Straight Arrow Connector 53">
            <a:extLst>
              <a:ext uri="{FF2B5EF4-FFF2-40B4-BE49-F238E27FC236}">
                <a16:creationId xmlns:a16="http://schemas.microsoft.com/office/drawing/2014/main" xmlns="" id="{F99BE0E7-B5A5-4822-B671-3AD0EBA2E747}"/>
              </a:ext>
            </a:extLst>
          </p:cNvPr>
          <p:cNvCxnSpPr>
            <a:cxnSpLocks/>
          </p:cNvCxnSpPr>
          <p:nvPr/>
        </p:nvCxnSpPr>
        <p:spPr>
          <a:xfrm flipV="1">
            <a:off x="4915561" y="1848178"/>
            <a:ext cx="1983118" cy="196055"/>
          </a:xfrm>
          <a:prstGeom prst="straightConnector1">
            <a:avLst/>
          </a:prstGeom>
          <a:ln w="50800">
            <a:solidFill>
              <a:schemeClr val="bg1">
                <a:lumMod val="65000"/>
              </a:schemeClr>
            </a:solidFill>
            <a:headEnd type="stealth"/>
            <a:tailEnd type="triangle"/>
          </a:ln>
        </p:spPr>
        <p:style>
          <a:lnRef idx="1">
            <a:schemeClr val="accent1"/>
          </a:lnRef>
          <a:fillRef idx="0">
            <a:schemeClr val="accent1"/>
          </a:fillRef>
          <a:effectRef idx="0">
            <a:schemeClr val="accent1"/>
          </a:effectRef>
          <a:fontRef idx="minor">
            <a:schemeClr val="tx1"/>
          </a:fontRef>
        </p:style>
      </p:cxnSp>
      <p:sp>
        <p:nvSpPr>
          <p:cNvPr id="57" name="TextBox 56">
            <a:extLst>
              <a:ext uri="{FF2B5EF4-FFF2-40B4-BE49-F238E27FC236}">
                <a16:creationId xmlns:a16="http://schemas.microsoft.com/office/drawing/2014/main" xmlns="" id="{6C76E4B0-9245-41EC-96DA-97CD3EF6E137}"/>
              </a:ext>
            </a:extLst>
          </p:cNvPr>
          <p:cNvSpPr txBox="1"/>
          <p:nvPr/>
        </p:nvSpPr>
        <p:spPr>
          <a:xfrm>
            <a:off x="4572000" y="1124744"/>
            <a:ext cx="1088760"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0000"/>
                </a:solidFill>
                <a:effectLst/>
                <a:uLnTx/>
                <a:uFillTx/>
                <a:latin typeface="Calibri"/>
                <a:ea typeface="+mn-ea"/>
                <a:cs typeface="+mn-cs"/>
              </a:rPr>
              <a:t>SEEK</a:t>
            </a:r>
          </a:p>
        </p:txBody>
      </p:sp>
      <p:cxnSp>
        <p:nvCxnSpPr>
          <p:cNvPr id="51" name="Straight Arrow Connector 50">
            <a:extLst>
              <a:ext uri="{FF2B5EF4-FFF2-40B4-BE49-F238E27FC236}">
                <a16:creationId xmlns:a16="http://schemas.microsoft.com/office/drawing/2014/main" xmlns="" id="{CA0200BC-6FC5-4A2A-A4A5-FA286BCBF20F}"/>
              </a:ext>
            </a:extLst>
          </p:cNvPr>
          <p:cNvCxnSpPr>
            <a:cxnSpLocks/>
          </p:cNvCxnSpPr>
          <p:nvPr/>
        </p:nvCxnSpPr>
        <p:spPr>
          <a:xfrm>
            <a:off x="3778223" y="1785753"/>
            <a:ext cx="1175245" cy="162451"/>
          </a:xfrm>
          <a:prstGeom prst="straightConnector1">
            <a:avLst/>
          </a:prstGeom>
          <a:ln w="50800">
            <a:solidFill>
              <a:schemeClr val="bg1">
                <a:lumMod val="65000"/>
              </a:schemeClr>
            </a:solidFill>
            <a:headEnd type="stealth"/>
            <a:tailEnd type="triangl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xmlns="" id="{FEA6AF47-0C47-4F55-AAA3-38B45F26900D}"/>
              </a:ext>
            </a:extLst>
          </p:cNvPr>
          <p:cNvSpPr txBox="1"/>
          <p:nvPr/>
        </p:nvSpPr>
        <p:spPr>
          <a:xfrm>
            <a:off x="294768" y="2104189"/>
            <a:ext cx="1631793" cy="400110"/>
          </a:xfrm>
          <a:prstGeom prst="rect">
            <a:avLst/>
          </a:prstGeom>
          <a:noFill/>
        </p:spPr>
        <p:txBody>
          <a:bodyPr wrap="none" rtlCol="0">
            <a:spAutoFit/>
          </a:bodyPr>
          <a:lstStyle/>
          <a:p>
            <a:r>
              <a:rPr lang="en-US" sz="2000" b="1" dirty="0"/>
              <a:t>Harold Jarche</a:t>
            </a:r>
          </a:p>
        </p:txBody>
      </p:sp>
      <p:pic>
        <p:nvPicPr>
          <p:cNvPr id="59" name="Picture 58" descr="A person wearing a uniform&#10;&#10;Description automatically generated">
            <a:extLst>
              <a:ext uri="{FF2B5EF4-FFF2-40B4-BE49-F238E27FC236}">
                <a16:creationId xmlns:a16="http://schemas.microsoft.com/office/drawing/2014/main" xmlns="" id="{E4F2C78B-A53F-4014-94C3-3645907530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2463" y="2576774"/>
            <a:ext cx="1437421" cy="3316301"/>
          </a:xfrm>
          <a:prstGeom prst="rect">
            <a:avLst/>
          </a:prstGeom>
        </p:spPr>
      </p:pic>
      <p:pic>
        <p:nvPicPr>
          <p:cNvPr id="24" name="Picture 23">
            <a:extLst>
              <a:ext uri="{FF2B5EF4-FFF2-40B4-BE49-F238E27FC236}">
                <a16:creationId xmlns:a16="http://schemas.microsoft.com/office/drawing/2014/main" xmlns="" id="{1A439EEA-9E09-497E-8D6F-7702D5F8478C}"/>
              </a:ext>
            </a:extLst>
          </p:cNvPr>
          <p:cNvPicPr>
            <a:picLocks noChangeAspect="1"/>
          </p:cNvPicPr>
          <p:nvPr/>
        </p:nvPicPr>
        <p:blipFill>
          <a:blip r:embed="rId4"/>
          <a:stretch>
            <a:fillRect/>
          </a:stretch>
        </p:blipFill>
        <p:spPr>
          <a:xfrm>
            <a:off x="352117" y="409124"/>
            <a:ext cx="3857310" cy="269795"/>
          </a:xfrm>
          <a:prstGeom prst="rect">
            <a:avLst/>
          </a:prstGeom>
        </p:spPr>
      </p:pic>
      <p:pic>
        <p:nvPicPr>
          <p:cNvPr id="25" name="Picture 24">
            <a:extLst>
              <a:ext uri="{FF2B5EF4-FFF2-40B4-BE49-F238E27FC236}">
                <a16:creationId xmlns:a16="http://schemas.microsoft.com/office/drawing/2014/main" xmlns="" id="{2A890716-0975-46DC-BB42-976EEFE3E06E}"/>
              </a:ext>
            </a:extLst>
          </p:cNvPr>
          <p:cNvPicPr>
            <a:picLocks noChangeAspect="1"/>
          </p:cNvPicPr>
          <p:nvPr/>
        </p:nvPicPr>
        <p:blipFill>
          <a:blip r:embed="rId5"/>
          <a:stretch>
            <a:fillRect/>
          </a:stretch>
        </p:blipFill>
        <p:spPr>
          <a:xfrm>
            <a:off x="4258566" y="430966"/>
            <a:ext cx="2804388" cy="235714"/>
          </a:xfrm>
          <a:prstGeom prst="rect">
            <a:avLst/>
          </a:prstGeom>
        </p:spPr>
      </p:pic>
      <p:pic>
        <p:nvPicPr>
          <p:cNvPr id="26" name="Picture 25">
            <a:extLst>
              <a:ext uri="{FF2B5EF4-FFF2-40B4-BE49-F238E27FC236}">
                <a16:creationId xmlns:a16="http://schemas.microsoft.com/office/drawing/2014/main" xmlns="" id="{901E5369-1226-4E68-93DB-1C97DE663264}"/>
              </a:ext>
            </a:extLst>
          </p:cNvPr>
          <p:cNvPicPr>
            <a:picLocks noChangeAspect="1"/>
          </p:cNvPicPr>
          <p:nvPr/>
        </p:nvPicPr>
        <p:blipFill>
          <a:blip r:embed="rId6"/>
          <a:stretch>
            <a:fillRect/>
          </a:stretch>
        </p:blipFill>
        <p:spPr>
          <a:xfrm>
            <a:off x="7136566" y="434045"/>
            <a:ext cx="1746698" cy="235714"/>
          </a:xfrm>
          <a:prstGeom prst="rect">
            <a:avLst/>
          </a:prstGeom>
        </p:spPr>
      </p:pic>
    </p:spTree>
    <p:extLst>
      <p:ext uri="{BB962C8B-B14F-4D97-AF65-F5344CB8AC3E}">
        <p14:creationId xmlns:p14="http://schemas.microsoft.com/office/powerpoint/2010/main" val="3569505311"/>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0DAE88F3-49D8-4F72-A651-49B25B88429F}"/>
              </a:ext>
            </a:extLst>
          </p:cNvPr>
          <p:cNvPicPr>
            <a:picLocks noChangeAspect="1"/>
          </p:cNvPicPr>
          <p:nvPr/>
        </p:nvPicPr>
        <p:blipFill>
          <a:blip r:embed="rId2"/>
          <a:stretch>
            <a:fillRect/>
          </a:stretch>
        </p:blipFill>
        <p:spPr>
          <a:xfrm>
            <a:off x="661564" y="1436982"/>
            <a:ext cx="7705725" cy="4514850"/>
          </a:xfrm>
          <a:prstGeom prst="rect">
            <a:avLst/>
          </a:prstGeom>
        </p:spPr>
      </p:pic>
      <p:pic>
        <p:nvPicPr>
          <p:cNvPr id="16" name="Picture 15" descr="A person wearing a uniform&#10;&#10;Description automatically generated">
            <a:extLst>
              <a:ext uri="{FF2B5EF4-FFF2-40B4-BE49-F238E27FC236}">
                <a16:creationId xmlns:a16="http://schemas.microsoft.com/office/drawing/2014/main" xmlns="" id="{6936D237-77E8-43F2-A3C8-81DA1A93B5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4118376" y="4355782"/>
            <a:ext cx="1083607" cy="2108251"/>
          </a:xfrm>
          <a:prstGeom prst="rect">
            <a:avLst/>
          </a:prstGeom>
        </p:spPr>
      </p:pic>
      <p:sp>
        <p:nvSpPr>
          <p:cNvPr id="7" name="Rectangle: Rounded Corners 6">
            <a:extLst>
              <a:ext uri="{FF2B5EF4-FFF2-40B4-BE49-F238E27FC236}">
                <a16:creationId xmlns:a16="http://schemas.microsoft.com/office/drawing/2014/main" xmlns="" id="{CD704C2D-5A8F-48C0-9612-2ED60038C09D}"/>
              </a:ext>
            </a:extLst>
          </p:cNvPr>
          <p:cNvSpPr/>
          <p:nvPr/>
        </p:nvSpPr>
        <p:spPr>
          <a:xfrm>
            <a:off x="1246765" y="2797450"/>
            <a:ext cx="2850018" cy="1927694"/>
          </a:xfrm>
          <a:prstGeom prst="roundRect">
            <a:avLst/>
          </a:prstGeom>
          <a:noFill/>
          <a:ln w="15875">
            <a:solidFill>
              <a:schemeClr val="bg1">
                <a:lumMod val="6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xmlns="" id="{FC690F52-5B54-4D33-872C-45922F983457}"/>
              </a:ext>
            </a:extLst>
          </p:cNvPr>
          <p:cNvSpPr txBox="1"/>
          <p:nvPr/>
        </p:nvSpPr>
        <p:spPr>
          <a:xfrm>
            <a:off x="4990461" y="5568007"/>
            <a:ext cx="3852337" cy="923330"/>
          </a:xfrm>
          <a:prstGeom prst="rect">
            <a:avLst/>
          </a:prstGeom>
          <a:noFill/>
        </p:spPr>
        <p:txBody>
          <a:bodyPr wrap="none" rtlCol="0">
            <a:spAutoFit/>
          </a:bodyPr>
          <a:lstStyle/>
          <a:p>
            <a:r>
              <a:rPr lang="en-US" b="1" dirty="0"/>
              <a:t>Diagram adapted from</a:t>
            </a:r>
          </a:p>
          <a:p>
            <a:r>
              <a:rPr lang="en-US" b="1" dirty="0"/>
              <a:t>Pendleton-Jullian &amp; Brown (2016)</a:t>
            </a:r>
          </a:p>
          <a:p>
            <a:r>
              <a:rPr lang="en-US" b="1" dirty="0"/>
              <a:t>‘Pragmatic Imagination’ p68-9</a:t>
            </a:r>
          </a:p>
        </p:txBody>
      </p:sp>
      <p:pic>
        <p:nvPicPr>
          <p:cNvPr id="2" name="Picture 1">
            <a:extLst>
              <a:ext uri="{FF2B5EF4-FFF2-40B4-BE49-F238E27FC236}">
                <a16:creationId xmlns:a16="http://schemas.microsoft.com/office/drawing/2014/main" xmlns="" id="{5FB8700D-CF9C-4A27-9B9C-667D926D48E2}"/>
              </a:ext>
            </a:extLst>
          </p:cNvPr>
          <p:cNvPicPr>
            <a:picLocks noChangeAspect="1"/>
          </p:cNvPicPr>
          <p:nvPr/>
        </p:nvPicPr>
        <p:blipFill>
          <a:blip r:embed="rId4"/>
          <a:stretch>
            <a:fillRect/>
          </a:stretch>
        </p:blipFill>
        <p:spPr>
          <a:xfrm>
            <a:off x="4148051" y="1491666"/>
            <a:ext cx="4583236" cy="1054594"/>
          </a:xfrm>
          <a:prstGeom prst="rect">
            <a:avLst/>
          </a:prstGeom>
        </p:spPr>
      </p:pic>
      <p:sp>
        <p:nvSpPr>
          <p:cNvPr id="22" name="Freeform: Shape 21">
            <a:extLst>
              <a:ext uri="{FF2B5EF4-FFF2-40B4-BE49-F238E27FC236}">
                <a16:creationId xmlns:a16="http://schemas.microsoft.com/office/drawing/2014/main" xmlns="" id="{B69BE0C7-4FB8-48E6-9B6E-6F31DE5F9A00}"/>
              </a:ext>
            </a:extLst>
          </p:cNvPr>
          <p:cNvSpPr/>
          <p:nvPr/>
        </p:nvSpPr>
        <p:spPr>
          <a:xfrm>
            <a:off x="2882318" y="1616726"/>
            <a:ext cx="1265733" cy="1533798"/>
          </a:xfrm>
          <a:custGeom>
            <a:avLst/>
            <a:gdLst>
              <a:gd name="connsiteX0" fmla="*/ 1265733 w 1265733"/>
              <a:gd name="connsiteY0" fmla="*/ 4256 h 1533798"/>
              <a:gd name="connsiteX1" fmla="*/ 351333 w 1265733"/>
              <a:gd name="connsiteY1" fmla="*/ 79070 h 1533798"/>
              <a:gd name="connsiteX2" fmla="*/ 43762 w 1265733"/>
              <a:gd name="connsiteY2" fmla="*/ 544583 h 1533798"/>
              <a:gd name="connsiteX3" fmla="*/ 2198 w 1265733"/>
              <a:gd name="connsiteY3" fmla="*/ 1533798 h 1533798"/>
              <a:gd name="connsiteX4" fmla="*/ 2198 w 1265733"/>
              <a:gd name="connsiteY4" fmla="*/ 1533798 h 15337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5733" h="1533798">
                <a:moveTo>
                  <a:pt x="1265733" y="4256"/>
                </a:moveTo>
                <a:cubicBezTo>
                  <a:pt x="910364" y="-3364"/>
                  <a:pt x="554995" y="-10984"/>
                  <a:pt x="351333" y="79070"/>
                </a:cubicBezTo>
                <a:cubicBezTo>
                  <a:pt x="147671" y="169124"/>
                  <a:pt x="101951" y="302128"/>
                  <a:pt x="43762" y="544583"/>
                </a:cubicBezTo>
                <a:cubicBezTo>
                  <a:pt x="-14427" y="787038"/>
                  <a:pt x="2198" y="1533798"/>
                  <a:pt x="2198" y="1533798"/>
                </a:cubicBezTo>
                <a:lnTo>
                  <a:pt x="2198" y="1533798"/>
                </a:lnTo>
              </a:path>
            </a:pathLst>
          </a:custGeom>
          <a:noFill/>
          <a:ln w="38100">
            <a:solidFill>
              <a:srgbClr val="FF0000"/>
            </a:solidFill>
            <a:headEnd type="triangl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4" name="Picture 23">
            <a:extLst>
              <a:ext uri="{FF2B5EF4-FFF2-40B4-BE49-F238E27FC236}">
                <a16:creationId xmlns:a16="http://schemas.microsoft.com/office/drawing/2014/main" xmlns="" id="{02E44C59-04C6-47EC-81FF-B86485684D1F}"/>
              </a:ext>
            </a:extLst>
          </p:cNvPr>
          <p:cNvPicPr>
            <a:picLocks noChangeAspect="1"/>
          </p:cNvPicPr>
          <p:nvPr/>
        </p:nvPicPr>
        <p:blipFill>
          <a:blip r:embed="rId5"/>
          <a:stretch>
            <a:fillRect/>
          </a:stretch>
        </p:blipFill>
        <p:spPr>
          <a:xfrm>
            <a:off x="2442156" y="1313507"/>
            <a:ext cx="1295187" cy="591767"/>
          </a:xfrm>
          <a:prstGeom prst="rect">
            <a:avLst/>
          </a:prstGeom>
        </p:spPr>
      </p:pic>
      <p:pic>
        <p:nvPicPr>
          <p:cNvPr id="25" name="Picture 24">
            <a:extLst>
              <a:ext uri="{FF2B5EF4-FFF2-40B4-BE49-F238E27FC236}">
                <a16:creationId xmlns:a16="http://schemas.microsoft.com/office/drawing/2014/main" xmlns="" id="{5EA26BBE-3121-400D-A735-EEC7B8B291B7}"/>
              </a:ext>
            </a:extLst>
          </p:cNvPr>
          <p:cNvPicPr>
            <a:picLocks noChangeAspect="1"/>
          </p:cNvPicPr>
          <p:nvPr/>
        </p:nvPicPr>
        <p:blipFill>
          <a:blip r:embed="rId6"/>
          <a:stretch>
            <a:fillRect/>
          </a:stretch>
        </p:blipFill>
        <p:spPr>
          <a:xfrm>
            <a:off x="1828952" y="235519"/>
            <a:ext cx="2959071" cy="277847"/>
          </a:xfrm>
          <a:prstGeom prst="rect">
            <a:avLst/>
          </a:prstGeom>
        </p:spPr>
      </p:pic>
      <p:pic>
        <p:nvPicPr>
          <p:cNvPr id="26" name="Picture 25">
            <a:extLst>
              <a:ext uri="{FF2B5EF4-FFF2-40B4-BE49-F238E27FC236}">
                <a16:creationId xmlns:a16="http://schemas.microsoft.com/office/drawing/2014/main" xmlns="" id="{3F9FD780-40E7-44FB-8178-D33086448D49}"/>
              </a:ext>
            </a:extLst>
          </p:cNvPr>
          <p:cNvPicPr>
            <a:picLocks noChangeAspect="1"/>
          </p:cNvPicPr>
          <p:nvPr/>
        </p:nvPicPr>
        <p:blipFill>
          <a:blip r:embed="rId7"/>
          <a:stretch>
            <a:fillRect/>
          </a:stretch>
        </p:blipFill>
        <p:spPr>
          <a:xfrm>
            <a:off x="4788023" y="226677"/>
            <a:ext cx="3096344" cy="298526"/>
          </a:xfrm>
          <a:prstGeom prst="rect">
            <a:avLst/>
          </a:prstGeom>
        </p:spPr>
      </p:pic>
      <p:sp>
        <p:nvSpPr>
          <p:cNvPr id="27" name="Arrow: Up 26">
            <a:extLst>
              <a:ext uri="{FF2B5EF4-FFF2-40B4-BE49-F238E27FC236}">
                <a16:creationId xmlns:a16="http://schemas.microsoft.com/office/drawing/2014/main" xmlns="" id="{D450A889-B9AF-4A7D-81B4-9C05B639DD9A}"/>
              </a:ext>
            </a:extLst>
          </p:cNvPr>
          <p:cNvSpPr/>
          <p:nvPr/>
        </p:nvSpPr>
        <p:spPr>
          <a:xfrm rot="5622072" flipV="1">
            <a:off x="3860810" y="4350550"/>
            <a:ext cx="322162" cy="499894"/>
          </a:xfrm>
          <a:prstGeom prst="upArrow">
            <a:avLst>
              <a:gd name="adj1" fmla="val 50000"/>
              <a:gd name="adj2" fmla="val 57791"/>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xmlns="" id="{7A0CE5C0-E93E-40BE-AB65-436CE52A4F20}"/>
              </a:ext>
            </a:extLst>
          </p:cNvPr>
          <p:cNvSpPr txBox="1"/>
          <p:nvPr/>
        </p:nvSpPr>
        <p:spPr>
          <a:xfrm>
            <a:off x="4945170" y="1029643"/>
            <a:ext cx="3852337" cy="461665"/>
          </a:xfrm>
          <a:prstGeom prst="rect">
            <a:avLst/>
          </a:prstGeom>
          <a:noFill/>
        </p:spPr>
        <p:txBody>
          <a:bodyPr wrap="square" rtlCol="0">
            <a:spAutoFit/>
          </a:bodyPr>
          <a:lstStyle/>
          <a:p>
            <a:r>
              <a:rPr lang="en-GB" sz="2400" b="1" dirty="0">
                <a:latin typeface="Arial Narrow" panose="020B0606020202030204" pitchFamily="34" charset="0"/>
              </a:rPr>
              <a:t>Codified situated learning</a:t>
            </a:r>
          </a:p>
        </p:txBody>
      </p:sp>
      <p:sp>
        <p:nvSpPr>
          <p:cNvPr id="29" name="TextBox 28">
            <a:extLst>
              <a:ext uri="{FF2B5EF4-FFF2-40B4-BE49-F238E27FC236}">
                <a16:creationId xmlns:a16="http://schemas.microsoft.com/office/drawing/2014/main" xmlns="" id="{E0BDA2EA-D32A-4624-84C1-4FE8917BA0F4}"/>
              </a:ext>
            </a:extLst>
          </p:cNvPr>
          <p:cNvSpPr txBox="1"/>
          <p:nvPr/>
        </p:nvSpPr>
        <p:spPr>
          <a:xfrm>
            <a:off x="1137073" y="4759663"/>
            <a:ext cx="2850016" cy="1569660"/>
          </a:xfrm>
          <a:prstGeom prst="rect">
            <a:avLst/>
          </a:prstGeom>
          <a:noFill/>
        </p:spPr>
        <p:txBody>
          <a:bodyPr wrap="square" rtlCol="0">
            <a:spAutoFit/>
          </a:bodyPr>
          <a:lstStyle/>
          <a:p>
            <a:pPr algn="ctr"/>
            <a:r>
              <a:rPr lang="en-GB" sz="2400" b="1" i="1" dirty="0">
                <a:solidFill>
                  <a:srgbClr val="000000"/>
                </a:solidFill>
                <a:latin typeface="Arial Narrow" panose="020B0606020202030204" pitchFamily="34" charset="0"/>
              </a:rPr>
              <a:t>The geologist’s cognitive spectrum as he implements his </a:t>
            </a:r>
          </a:p>
          <a:p>
            <a:pPr algn="ctr"/>
            <a:r>
              <a:rPr lang="en-GB" sz="2400" b="1" i="1" dirty="0">
                <a:solidFill>
                  <a:srgbClr val="000000"/>
                </a:solidFill>
                <a:latin typeface="Arial Narrow" panose="020B0606020202030204" pitchFamily="34" charset="0"/>
              </a:rPr>
              <a:t>ecology of practice</a:t>
            </a:r>
          </a:p>
        </p:txBody>
      </p:sp>
      <p:pic>
        <p:nvPicPr>
          <p:cNvPr id="3" name="Picture 2">
            <a:extLst>
              <a:ext uri="{FF2B5EF4-FFF2-40B4-BE49-F238E27FC236}">
                <a16:creationId xmlns:a16="http://schemas.microsoft.com/office/drawing/2014/main" xmlns="" id="{29EB2A89-C743-46FF-A88B-49EE0757CEA1}"/>
              </a:ext>
            </a:extLst>
          </p:cNvPr>
          <p:cNvPicPr>
            <a:picLocks noChangeAspect="1"/>
          </p:cNvPicPr>
          <p:nvPr/>
        </p:nvPicPr>
        <p:blipFill>
          <a:blip r:embed="rId8"/>
          <a:stretch>
            <a:fillRect/>
          </a:stretch>
        </p:blipFill>
        <p:spPr>
          <a:xfrm>
            <a:off x="2905828" y="639314"/>
            <a:ext cx="3764391" cy="261990"/>
          </a:xfrm>
          <a:prstGeom prst="rect">
            <a:avLst/>
          </a:prstGeom>
        </p:spPr>
      </p:pic>
    </p:spTree>
    <p:extLst>
      <p:ext uri="{BB962C8B-B14F-4D97-AF65-F5344CB8AC3E}">
        <p14:creationId xmlns:p14="http://schemas.microsoft.com/office/powerpoint/2010/main" val="23064398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2">
            <a:hlinkClick r:id="rId4"/>
            <a:extLst>
              <a:ext uri="{FF2B5EF4-FFF2-40B4-BE49-F238E27FC236}">
                <a16:creationId xmlns:a16="http://schemas.microsoft.com/office/drawing/2014/main" xmlns="" id="{1BA41932-5380-4311-98F0-9E520FB00D6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0396" y="966593"/>
            <a:ext cx="1515879" cy="194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899" name="Rectangle 6">
            <a:extLst>
              <a:ext uri="{FF2B5EF4-FFF2-40B4-BE49-F238E27FC236}">
                <a16:creationId xmlns:a16="http://schemas.microsoft.com/office/drawing/2014/main" xmlns="" id="{D9E224F7-3DDC-4332-875D-D4B45B2405FB}"/>
              </a:ext>
            </a:extLst>
          </p:cNvPr>
          <p:cNvSpPr>
            <a:spLocks noChangeArrowheads="1"/>
          </p:cNvSpPr>
          <p:nvPr/>
        </p:nvSpPr>
        <p:spPr bwMode="auto">
          <a:xfrm>
            <a:off x="2089063" y="821859"/>
            <a:ext cx="6879859"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b="1">
                <a:solidFill>
                  <a:schemeClr val="tx1"/>
                </a:solidFill>
                <a:latin typeface="Arial" panose="020B0604020202020204" pitchFamily="34" charset="0"/>
                <a:ea typeface="MS PGothic" panose="020B0600070205080204" pitchFamily="34" charset="-128"/>
              </a:defRPr>
            </a:lvl1pPr>
            <a:lvl2pPr marL="742950" indent="-285750">
              <a:defRPr b="1">
                <a:solidFill>
                  <a:schemeClr val="tx1"/>
                </a:solidFill>
                <a:latin typeface="Arial" panose="020B0604020202020204" pitchFamily="34" charset="0"/>
                <a:ea typeface="MS PGothic" panose="020B0600070205080204" pitchFamily="34" charset="-128"/>
              </a:defRPr>
            </a:lvl2pPr>
            <a:lvl3pPr marL="1143000" indent="-228600">
              <a:defRPr b="1">
                <a:solidFill>
                  <a:schemeClr val="tx1"/>
                </a:solidFill>
                <a:latin typeface="Arial" panose="020B0604020202020204" pitchFamily="34" charset="0"/>
                <a:ea typeface="MS PGothic" panose="020B0600070205080204" pitchFamily="34" charset="-128"/>
              </a:defRPr>
            </a:lvl3pPr>
            <a:lvl4pPr marL="1600200" indent="-228600">
              <a:defRPr b="1">
                <a:solidFill>
                  <a:schemeClr val="tx1"/>
                </a:solidFill>
                <a:latin typeface="Arial" panose="020B0604020202020204" pitchFamily="34" charset="0"/>
                <a:ea typeface="MS PGothic" panose="020B0600070205080204" pitchFamily="34" charset="-128"/>
              </a:defRPr>
            </a:lvl4pPr>
            <a:lvl5pPr marL="2057400" indent="-228600">
              <a:defRPr b="1">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9pPr>
          </a:lstStyle>
          <a:p>
            <a:r>
              <a:rPr lang="en-GB" altLang="en-US" sz="2800" b="0" dirty="0">
                <a:latin typeface="+mn-lt"/>
                <a:cs typeface="Arial" panose="020B0604020202020204" pitchFamily="34" charset="0"/>
              </a:rPr>
              <a:t>'the emergence in action of a novel relational </a:t>
            </a:r>
            <a:r>
              <a:rPr lang="en-GB" altLang="en-US" sz="2800" b="0" i="1" dirty="0">
                <a:latin typeface="+mn-lt"/>
                <a:cs typeface="Arial" panose="020B0604020202020204" pitchFamily="34" charset="0"/>
              </a:rPr>
              <a:t>product</a:t>
            </a:r>
            <a:r>
              <a:rPr lang="en-GB" altLang="en-US" sz="2800" b="0" dirty="0">
                <a:latin typeface="+mn-lt"/>
                <a:cs typeface="Arial" panose="020B0604020202020204" pitchFamily="34" charset="0"/>
              </a:rPr>
              <a:t> growing out of the uniqueness of the individual on the one hand, and the materials, events, people or circumstances of [their]life' </a:t>
            </a:r>
          </a:p>
          <a:p>
            <a:r>
              <a:rPr lang="en-GB" altLang="en-US" sz="2800" b="0" i="1" dirty="0">
                <a:latin typeface="+mn-lt"/>
                <a:cs typeface="Arial" panose="020B0604020202020204" pitchFamily="34" charset="0"/>
              </a:rPr>
              <a:t>Carl Rogers (1960)</a:t>
            </a:r>
          </a:p>
        </p:txBody>
      </p:sp>
      <p:sp>
        <p:nvSpPr>
          <p:cNvPr id="80900" name="TextBox 6">
            <a:extLst>
              <a:ext uri="{FF2B5EF4-FFF2-40B4-BE49-F238E27FC236}">
                <a16:creationId xmlns:a16="http://schemas.microsoft.com/office/drawing/2014/main" xmlns="" id="{4A7EA3EE-FDF5-44C9-BDCC-79B588796126}"/>
              </a:ext>
            </a:extLst>
          </p:cNvPr>
          <p:cNvSpPr txBox="1">
            <a:spLocks noChangeArrowheads="1"/>
          </p:cNvSpPr>
          <p:nvPr/>
        </p:nvSpPr>
        <p:spPr bwMode="auto">
          <a:xfrm>
            <a:off x="251520" y="3247599"/>
            <a:ext cx="8785225" cy="341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Arial" panose="020B0604020202020204" pitchFamily="34" charset="0"/>
                <a:ea typeface="MS PGothic" panose="020B0600070205080204" pitchFamily="34" charset="-128"/>
              </a:defRPr>
            </a:lvl1pPr>
            <a:lvl2pPr marL="742950" indent="-285750">
              <a:defRPr b="1">
                <a:solidFill>
                  <a:schemeClr val="tx1"/>
                </a:solidFill>
                <a:latin typeface="Arial" panose="020B0604020202020204" pitchFamily="34" charset="0"/>
                <a:ea typeface="MS PGothic" panose="020B0600070205080204" pitchFamily="34" charset="-128"/>
              </a:defRPr>
            </a:lvl2pPr>
            <a:lvl3pPr marL="1143000" indent="-228600">
              <a:defRPr b="1">
                <a:solidFill>
                  <a:schemeClr val="tx1"/>
                </a:solidFill>
                <a:latin typeface="Arial" panose="020B0604020202020204" pitchFamily="34" charset="0"/>
                <a:ea typeface="MS PGothic" panose="020B0600070205080204" pitchFamily="34" charset="-128"/>
              </a:defRPr>
            </a:lvl3pPr>
            <a:lvl4pPr marL="1600200" indent="-228600">
              <a:defRPr b="1">
                <a:solidFill>
                  <a:schemeClr val="tx1"/>
                </a:solidFill>
                <a:latin typeface="Arial" panose="020B0604020202020204" pitchFamily="34" charset="0"/>
                <a:ea typeface="MS PGothic" panose="020B0600070205080204" pitchFamily="34" charset="-128"/>
              </a:defRPr>
            </a:lvl4pPr>
            <a:lvl5pPr marL="2057400" indent="-228600">
              <a:defRPr b="1">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9pPr>
          </a:lstStyle>
          <a:p>
            <a:r>
              <a:rPr lang="en-GB" altLang="en-US" sz="2400" b="0" dirty="0">
                <a:latin typeface="+mn-lt"/>
                <a:cs typeface="Arial" panose="020B0604020202020204" pitchFamily="34" charset="0"/>
              </a:rPr>
              <a:t>Our expressive and pragmatic creative responses emerges from our uniqueness as individuals, relating to, caring for and thinking about the things that matter to us in particular contexts and situations. </a:t>
            </a:r>
          </a:p>
          <a:p>
            <a:endParaRPr lang="en-GB" altLang="en-US" sz="2400" b="0" dirty="0">
              <a:latin typeface="+mn-lt"/>
              <a:cs typeface="Arial" panose="020B0604020202020204" pitchFamily="34" charset="0"/>
            </a:endParaRPr>
          </a:p>
          <a:p>
            <a:r>
              <a:rPr lang="en-GB" altLang="en-US" sz="2400" b="0" dirty="0">
                <a:latin typeface="+mn-lt"/>
                <a:cs typeface="Arial" panose="020B0604020202020204" pitchFamily="34" charset="0"/>
              </a:rPr>
              <a:t>Originality emerges from our ecology of practice that enables us to develop the situational understandings to act and thoughtfully and skilfully </a:t>
            </a:r>
            <a:r>
              <a:rPr lang="en-GB" altLang="en-US" sz="2400" dirty="0">
                <a:latin typeface="+mn-lt"/>
                <a:cs typeface="Arial" panose="020B0604020202020204" pitchFamily="34" charset="0"/>
              </a:rPr>
              <a:t>WEAVE</a:t>
            </a:r>
            <a:r>
              <a:rPr lang="en-GB" altLang="en-US" sz="2400" b="0" dirty="0">
                <a:latin typeface="+mn-lt"/>
                <a:cs typeface="Arial" panose="020B0604020202020204" pitchFamily="34" charset="0"/>
              </a:rPr>
              <a:t> together particular ideas/emotions/things/people and much more to create new meaning and value.</a:t>
            </a:r>
          </a:p>
          <a:p>
            <a:endParaRPr lang="en-GB" altLang="en-US" sz="2400" b="0" i="1" dirty="0">
              <a:latin typeface="+mn-lt"/>
              <a:cs typeface="Arial" panose="020B0604020202020204" pitchFamily="34" charset="0"/>
            </a:endParaRPr>
          </a:p>
        </p:txBody>
      </p:sp>
      <p:pic>
        <p:nvPicPr>
          <p:cNvPr id="2" name="Picture 1">
            <a:extLst>
              <a:ext uri="{FF2B5EF4-FFF2-40B4-BE49-F238E27FC236}">
                <a16:creationId xmlns:a16="http://schemas.microsoft.com/office/drawing/2014/main" xmlns="" id="{EEB54D11-810F-4DC3-A511-2D29E1B660E6}"/>
              </a:ext>
            </a:extLst>
          </p:cNvPr>
          <p:cNvPicPr>
            <a:picLocks noChangeAspect="1"/>
          </p:cNvPicPr>
          <p:nvPr/>
        </p:nvPicPr>
        <p:blipFill>
          <a:blip r:embed="rId6"/>
          <a:stretch>
            <a:fillRect/>
          </a:stretch>
        </p:blipFill>
        <p:spPr>
          <a:xfrm>
            <a:off x="370396" y="337058"/>
            <a:ext cx="3354897" cy="324392"/>
          </a:xfrm>
          <a:prstGeom prst="rect">
            <a:avLst/>
          </a:prstGeom>
        </p:spPr>
      </p:pic>
      <p:pic>
        <p:nvPicPr>
          <p:cNvPr id="3" name="Picture 2">
            <a:extLst>
              <a:ext uri="{FF2B5EF4-FFF2-40B4-BE49-F238E27FC236}">
                <a16:creationId xmlns:a16="http://schemas.microsoft.com/office/drawing/2014/main" xmlns="" id="{E8F42890-38C4-4EBA-B819-AB7973C1F352}"/>
              </a:ext>
            </a:extLst>
          </p:cNvPr>
          <p:cNvPicPr>
            <a:picLocks noChangeAspect="1"/>
          </p:cNvPicPr>
          <p:nvPr/>
        </p:nvPicPr>
        <p:blipFill>
          <a:blip r:embed="rId7"/>
          <a:stretch>
            <a:fillRect/>
          </a:stretch>
        </p:blipFill>
        <p:spPr>
          <a:xfrm>
            <a:off x="3745062" y="346351"/>
            <a:ext cx="2592288" cy="33366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Text Box 4"/>
          <p:cNvSpPr txBox="1">
            <a:spLocks noChangeArrowheads="1"/>
          </p:cNvSpPr>
          <p:nvPr/>
        </p:nvSpPr>
        <p:spPr bwMode="auto">
          <a:xfrm>
            <a:off x="215900" y="1688298"/>
            <a:ext cx="2799401" cy="431800"/>
          </a:xfrm>
          <a:prstGeom prst="rect">
            <a:avLst/>
          </a:prstGeom>
          <a:noFill/>
          <a:ln w="9525">
            <a:noFill/>
            <a:miter lim="800000"/>
            <a:headEnd/>
            <a:tailEnd/>
          </a:ln>
        </p:spPr>
        <p:txBody>
          <a:bodyPr tIns="91440" bIns="91440"/>
          <a:lstStyle/>
          <a:p>
            <a:r>
              <a:rPr lang="en-US" sz="1600" dirty="0">
                <a:solidFill>
                  <a:srgbClr val="000000"/>
                </a:solidFill>
                <a:latin typeface="Microsoft Sans Serif" pitchFamily="34" charset="0"/>
                <a:ea typeface="Times New Roman" pitchFamily="18" charset="0"/>
                <a:cs typeface="Microsoft Sans Serif" pitchFamily="34" charset="0"/>
              </a:rPr>
              <a:t>       </a:t>
            </a:r>
            <a:r>
              <a:rPr lang="en-US" sz="1600" b="1" dirty="0">
                <a:solidFill>
                  <a:srgbClr val="000000"/>
                </a:solidFill>
                <a:latin typeface="Microsoft Sans Serif" pitchFamily="34" charset="0"/>
                <a:ea typeface="Times New Roman" pitchFamily="18" charset="0"/>
                <a:cs typeface="Microsoft Sans Serif" pitchFamily="34" charset="0"/>
              </a:rPr>
              <a:t>RELATIONSHIPS</a:t>
            </a:r>
            <a:r>
              <a:rPr lang="en-US" sz="1400" b="1" dirty="0">
                <a:solidFill>
                  <a:srgbClr val="000000"/>
                </a:solidFill>
                <a:ea typeface="Times New Roman" pitchFamily="18" charset="0"/>
                <a:cs typeface="Arial" charset="0"/>
              </a:rPr>
              <a:t> </a:t>
            </a:r>
          </a:p>
          <a:p>
            <a:r>
              <a:rPr lang="en-US" sz="1200" dirty="0">
                <a:solidFill>
                  <a:srgbClr val="000000"/>
                </a:solidFill>
                <a:latin typeface="Microsoft Sans Serif" pitchFamily="34" charset="0"/>
                <a:ea typeface="Times New Roman" pitchFamily="18" charset="0"/>
                <a:cs typeface="Microsoft Sans Serif" pitchFamily="34" charset="0"/>
              </a:rPr>
              <a:t>His presence in the landscape enables him to form relationships with the materials, landforms and the problem he is solving. The tools he is using and the artefacts he is creating become part of him.</a:t>
            </a:r>
          </a:p>
        </p:txBody>
      </p:sp>
      <p:sp>
        <p:nvSpPr>
          <p:cNvPr id="108547" name="Text Box 5"/>
          <p:cNvSpPr txBox="1">
            <a:spLocks noChangeArrowheads="1"/>
          </p:cNvSpPr>
          <p:nvPr/>
        </p:nvSpPr>
        <p:spPr bwMode="auto">
          <a:xfrm>
            <a:off x="3197133" y="313383"/>
            <a:ext cx="5726659" cy="433388"/>
          </a:xfrm>
          <a:prstGeom prst="rect">
            <a:avLst/>
          </a:prstGeom>
          <a:noFill/>
          <a:ln w="9525">
            <a:noFill/>
            <a:miter lim="800000"/>
            <a:headEnd/>
            <a:tailEnd/>
          </a:ln>
        </p:spPr>
        <p:txBody>
          <a:bodyPr tIns="91440" bIns="91440"/>
          <a:lstStyle/>
          <a:p>
            <a:r>
              <a:rPr lang="en-US" sz="1600" dirty="0">
                <a:solidFill>
                  <a:srgbClr val="000000"/>
                </a:solidFill>
                <a:latin typeface="Microsoft Sans Serif" pitchFamily="34" charset="0"/>
                <a:ea typeface="Times New Roman" pitchFamily="18" charset="0"/>
                <a:cs typeface="Microsoft Sans Serif" pitchFamily="34" charset="0"/>
              </a:rPr>
              <a:t>                                </a:t>
            </a:r>
            <a:r>
              <a:rPr lang="en-US" sz="1600" b="1" dirty="0">
                <a:solidFill>
                  <a:srgbClr val="000000"/>
                </a:solidFill>
                <a:latin typeface="Microsoft Sans Serif" pitchFamily="34" charset="0"/>
                <a:ea typeface="Times New Roman" pitchFamily="18" charset="0"/>
                <a:cs typeface="Microsoft Sans Serif" pitchFamily="34" charset="0"/>
              </a:rPr>
              <a:t>RESOURCES</a:t>
            </a:r>
          </a:p>
          <a:p>
            <a:r>
              <a:rPr lang="en-US" sz="1200" dirty="0">
                <a:solidFill>
                  <a:srgbClr val="000000"/>
                </a:solidFill>
                <a:latin typeface="Microsoft Sans Serif" pitchFamily="34" charset="0"/>
                <a:ea typeface="Times New Roman" pitchFamily="18" charset="0"/>
                <a:cs typeface="Microsoft Sans Serif" pitchFamily="34" charset="0"/>
              </a:rPr>
              <a:t>He draws on his own embodied knowledge and experiences and the codified knowledge of those who have mapped and studied his field area. Through his purposeful presence he accesses the information contained in the landscape and materials which flows into him through sight, touch and sound, to fuel his perceptions and engage his sense making. He wears clothes  appropriate for the weather and terrain. He uses tools like a camera,  hammer, hand lens, compass, map case, binoculars, notebook, base maps. aerial photos, rucksack and more. He uses off-road vehicles and equipment to camp and sustain himself. </a:t>
            </a:r>
            <a:endParaRPr lang="en-US" sz="1200" dirty="0">
              <a:solidFill>
                <a:srgbClr val="000000"/>
              </a:solidFill>
              <a:ea typeface="Times New Roman" pitchFamily="18" charset="0"/>
              <a:cs typeface="Arial" charset="0"/>
            </a:endParaRPr>
          </a:p>
        </p:txBody>
      </p:sp>
      <p:sp>
        <p:nvSpPr>
          <p:cNvPr id="108548" name="Text Box 1"/>
          <p:cNvSpPr txBox="1">
            <a:spLocks noChangeArrowheads="1"/>
          </p:cNvSpPr>
          <p:nvPr/>
        </p:nvSpPr>
        <p:spPr bwMode="auto">
          <a:xfrm>
            <a:off x="182875" y="3432471"/>
            <a:ext cx="2738253" cy="503238"/>
          </a:xfrm>
          <a:prstGeom prst="rect">
            <a:avLst/>
          </a:prstGeom>
          <a:noFill/>
          <a:ln w="9525">
            <a:noFill/>
            <a:miter lim="800000"/>
            <a:headEnd/>
            <a:tailEnd/>
          </a:ln>
        </p:spPr>
        <p:txBody>
          <a:bodyPr tIns="91440" bIns="91440"/>
          <a:lstStyle/>
          <a:p>
            <a:r>
              <a:rPr lang="en-US" sz="1600" b="1" dirty="0">
                <a:solidFill>
                  <a:srgbClr val="000000"/>
                </a:solidFill>
                <a:latin typeface="Microsoft Sans Serif" pitchFamily="34" charset="0"/>
                <a:ea typeface="Times New Roman" pitchFamily="18" charset="0"/>
                <a:cs typeface="Microsoft Sans Serif" pitchFamily="34" charset="0"/>
              </a:rPr>
              <a:t> PROCESSES/ACTIVITIES</a:t>
            </a:r>
          </a:p>
          <a:p>
            <a:r>
              <a:rPr lang="en-US" sz="1200" dirty="0">
                <a:solidFill>
                  <a:srgbClr val="000000"/>
                </a:solidFill>
                <a:latin typeface="Microsoft Sans Serif" pitchFamily="34" charset="0"/>
                <a:ea typeface="Times New Roman" pitchFamily="18" charset="0"/>
                <a:cs typeface="Microsoft Sans Serif" pitchFamily="34" charset="0"/>
              </a:rPr>
              <a:t>His interactions with his environment </a:t>
            </a:r>
          </a:p>
          <a:p>
            <a:r>
              <a:rPr lang="en-US" sz="1200" dirty="0">
                <a:solidFill>
                  <a:srgbClr val="000000"/>
                </a:solidFill>
                <a:latin typeface="Microsoft Sans Serif" pitchFamily="34" charset="0"/>
                <a:ea typeface="Times New Roman" pitchFamily="18" charset="0"/>
                <a:cs typeface="Microsoft Sans Serif" pitchFamily="34" charset="0"/>
              </a:rPr>
              <a:t>are not random. He creates a process </a:t>
            </a:r>
          </a:p>
          <a:p>
            <a:r>
              <a:rPr lang="en-US" sz="1200" dirty="0">
                <a:solidFill>
                  <a:srgbClr val="000000"/>
                </a:solidFill>
                <a:latin typeface="Microsoft Sans Serif" pitchFamily="34" charset="0"/>
                <a:ea typeface="Times New Roman" pitchFamily="18" charset="0"/>
                <a:cs typeface="Microsoft Sans Serif" pitchFamily="34" charset="0"/>
              </a:rPr>
              <a:t>for systematically and skillfully exploring, observing, recording and analyzing the geology in order to solve his puzzle and create a geological map.   </a:t>
            </a:r>
            <a:endParaRPr lang="en-US" sz="1200" dirty="0">
              <a:solidFill>
                <a:srgbClr val="000000"/>
              </a:solidFill>
              <a:ea typeface="Times New Roman" pitchFamily="18" charset="0"/>
              <a:cs typeface="Arial" charset="0"/>
            </a:endParaRPr>
          </a:p>
        </p:txBody>
      </p:sp>
      <p:sp>
        <p:nvSpPr>
          <p:cNvPr id="108549" name="Rectangle 8"/>
          <p:cNvSpPr>
            <a:spLocks noChangeArrowheads="1"/>
          </p:cNvSpPr>
          <p:nvPr/>
        </p:nvSpPr>
        <p:spPr bwMode="auto">
          <a:xfrm>
            <a:off x="-81887" y="-29904"/>
            <a:ext cx="9144000" cy="457201"/>
          </a:xfrm>
          <a:prstGeom prst="rect">
            <a:avLst/>
          </a:prstGeom>
          <a:noFill/>
          <a:ln w="9525">
            <a:noFill/>
            <a:miter lim="800000"/>
            <a:headEnd/>
            <a:tailEnd/>
          </a:ln>
        </p:spPr>
        <p:txBody>
          <a:bodyPr wrap="none" anchor="ctr">
            <a:spAutoFit/>
          </a:bodyPr>
          <a:lstStyle/>
          <a:p>
            <a:endParaRPr lang="en-US">
              <a:solidFill>
                <a:srgbClr val="000000"/>
              </a:solidFill>
              <a:cs typeface="Arial" charset="0"/>
            </a:endParaRPr>
          </a:p>
        </p:txBody>
      </p:sp>
      <p:sp>
        <p:nvSpPr>
          <p:cNvPr id="108550" name="Rectangle 10"/>
          <p:cNvSpPr>
            <a:spLocks noChangeArrowheads="1"/>
          </p:cNvSpPr>
          <p:nvPr/>
        </p:nvSpPr>
        <p:spPr bwMode="auto">
          <a:xfrm>
            <a:off x="215900" y="96838"/>
            <a:ext cx="9144000" cy="0"/>
          </a:xfrm>
          <a:prstGeom prst="rect">
            <a:avLst/>
          </a:prstGeom>
          <a:noFill/>
          <a:ln w="9525">
            <a:noFill/>
            <a:miter lim="800000"/>
            <a:headEnd/>
            <a:tailEnd/>
          </a:ln>
        </p:spPr>
        <p:txBody>
          <a:bodyPr wrap="none" anchor="ctr">
            <a:spAutoFit/>
          </a:bodyPr>
          <a:lstStyle/>
          <a:p>
            <a:endParaRPr lang="en-US">
              <a:solidFill>
                <a:srgbClr val="000000"/>
              </a:solidFill>
              <a:cs typeface="Arial" charset="0"/>
            </a:endParaRPr>
          </a:p>
        </p:txBody>
      </p:sp>
      <p:cxnSp>
        <p:nvCxnSpPr>
          <p:cNvPr id="20" name="Straight Arrow Connector 19"/>
          <p:cNvCxnSpPr>
            <a:cxnSpLocks/>
          </p:cNvCxnSpPr>
          <p:nvPr/>
        </p:nvCxnSpPr>
        <p:spPr>
          <a:xfrm>
            <a:off x="120533" y="3283429"/>
            <a:ext cx="8803259" cy="245998"/>
          </a:xfrm>
          <a:prstGeom prst="straightConnector1">
            <a:avLst/>
          </a:prstGeom>
          <a:ln w="57150">
            <a:solidFill>
              <a:schemeClr val="bg1">
                <a:lumMod val="65000"/>
                <a:alpha val="25000"/>
              </a:schemeClr>
            </a:solidFill>
            <a:tailEnd type="arrow"/>
          </a:ln>
        </p:spPr>
        <p:style>
          <a:lnRef idx="2">
            <a:schemeClr val="accent1"/>
          </a:lnRef>
          <a:fillRef idx="0">
            <a:schemeClr val="accent1"/>
          </a:fillRef>
          <a:effectRef idx="1">
            <a:schemeClr val="accent1"/>
          </a:effectRef>
          <a:fontRef idx="minor">
            <a:schemeClr val="tx1"/>
          </a:fontRef>
        </p:style>
      </p:cxnSp>
      <p:sp>
        <p:nvSpPr>
          <p:cNvPr id="108555" name="Text Box 5"/>
          <p:cNvSpPr txBox="1">
            <a:spLocks noChangeArrowheads="1"/>
          </p:cNvSpPr>
          <p:nvPr/>
        </p:nvSpPr>
        <p:spPr bwMode="auto">
          <a:xfrm>
            <a:off x="7382187" y="3293194"/>
            <a:ext cx="1041400" cy="432027"/>
          </a:xfrm>
          <a:prstGeom prst="rect">
            <a:avLst/>
          </a:prstGeom>
          <a:solidFill>
            <a:schemeClr val="bg1">
              <a:alpha val="56862"/>
            </a:schemeClr>
          </a:solidFill>
          <a:ln w="9525">
            <a:noFill/>
            <a:miter lim="800000"/>
            <a:headEnd/>
            <a:tailEnd/>
          </a:ln>
        </p:spPr>
        <p:txBody>
          <a:bodyPr tIns="91440" bIns="91440"/>
          <a:lstStyle/>
          <a:p>
            <a:r>
              <a:rPr lang="en-US" sz="1600" b="1" dirty="0">
                <a:solidFill>
                  <a:srgbClr val="000000"/>
                </a:solidFill>
                <a:latin typeface="Microsoft Sans Serif" pitchFamily="34" charset="0"/>
                <a:ea typeface="Times New Roman" pitchFamily="18" charset="0"/>
                <a:cs typeface="Microsoft Sans Serif" pitchFamily="34" charset="0"/>
              </a:rPr>
              <a:t>FUTURE</a:t>
            </a:r>
          </a:p>
        </p:txBody>
      </p:sp>
      <p:sp>
        <p:nvSpPr>
          <p:cNvPr id="108556" name="Text Box 5"/>
          <p:cNvSpPr txBox="1">
            <a:spLocks noChangeArrowheads="1"/>
          </p:cNvSpPr>
          <p:nvPr/>
        </p:nvSpPr>
        <p:spPr bwMode="auto">
          <a:xfrm>
            <a:off x="5969427" y="2128501"/>
            <a:ext cx="3028078" cy="1249363"/>
          </a:xfrm>
          <a:prstGeom prst="rect">
            <a:avLst/>
          </a:prstGeom>
          <a:noFill/>
          <a:ln w="9525">
            <a:noFill/>
            <a:miter lim="800000"/>
            <a:headEnd/>
            <a:tailEnd/>
          </a:ln>
        </p:spPr>
        <p:txBody>
          <a:bodyPr tIns="91440" bIns="91440"/>
          <a:lstStyle/>
          <a:p>
            <a:r>
              <a:rPr lang="en-US" sz="1600" b="1" dirty="0">
                <a:solidFill>
                  <a:srgbClr val="000000"/>
                </a:solidFill>
                <a:latin typeface="Microsoft Sans Serif" pitchFamily="34" charset="0"/>
                <a:ea typeface="Times New Roman" pitchFamily="18" charset="0"/>
                <a:cs typeface="Microsoft Sans Serif" pitchFamily="34" charset="0"/>
              </a:rPr>
              <a:t>         AFFORDANCES </a:t>
            </a:r>
          </a:p>
          <a:p>
            <a:r>
              <a:rPr lang="en-US" sz="1200" dirty="0">
                <a:solidFill>
                  <a:srgbClr val="000000"/>
                </a:solidFill>
                <a:latin typeface="Microsoft Sans Serif" pitchFamily="34" charset="0"/>
                <a:ea typeface="Times New Roman" pitchFamily="18" charset="0"/>
                <a:cs typeface="Microsoft Sans Serif" pitchFamily="34" charset="0"/>
              </a:rPr>
              <a:t>The possibilities for thinking &amp; action are in the TASK to create a geological map, in the landscape – rocks and soils, in the tools and technologies he uses and in the artefacts he creates. </a:t>
            </a:r>
          </a:p>
          <a:p>
            <a:endParaRPr lang="en-US" sz="1600" dirty="0">
              <a:solidFill>
                <a:srgbClr val="000000"/>
              </a:solidFill>
              <a:latin typeface="Microsoft Sans Serif" pitchFamily="34" charset="0"/>
              <a:ea typeface="Times New Roman" pitchFamily="18" charset="0"/>
              <a:cs typeface="Microsoft Sans Serif" pitchFamily="34" charset="0"/>
            </a:endParaRPr>
          </a:p>
          <a:p>
            <a:endParaRPr lang="en-US" sz="1600" dirty="0">
              <a:solidFill>
                <a:srgbClr val="000000"/>
              </a:solidFill>
              <a:ea typeface="Times New Roman" pitchFamily="18" charset="0"/>
              <a:cs typeface="Arial" charset="0"/>
            </a:endParaRPr>
          </a:p>
        </p:txBody>
      </p:sp>
      <p:sp>
        <p:nvSpPr>
          <p:cNvPr id="108557" name="Text Box 15"/>
          <p:cNvSpPr txBox="1">
            <a:spLocks noChangeArrowheads="1"/>
          </p:cNvSpPr>
          <p:nvPr/>
        </p:nvSpPr>
        <p:spPr bwMode="auto">
          <a:xfrm>
            <a:off x="182875" y="419604"/>
            <a:ext cx="3162591" cy="1261884"/>
          </a:xfrm>
          <a:prstGeom prst="rect">
            <a:avLst/>
          </a:prstGeom>
          <a:noFill/>
          <a:ln w="9525">
            <a:noFill/>
            <a:miter lim="800000"/>
            <a:headEnd/>
            <a:tailEnd/>
          </a:ln>
        </p:spPr>
        <p:txBody>
          <a:bodyPr wrap="square">
            <a:spAutoFit/>
          </a:bodyPr>
          <a:lstStyle/>
          <a:p>
            <a:r>
              <a:rPr lang="en-GB" sz="1600" dirty="0">
                <a:solidFill>
                  <a:srgbClr val="000000"/>
                </a:solidFill>
                <a:latin typeface="Microsoft Sans Serif" pitchFamily="34" charset="0"/>
              </a:rPr>
              <a:t>           </a:t>
            </a:r>
            <a:r>
              <a:rPr lang="en-GB" sz="1600" b="1" dirty="0">
                <a:solidFill>
                  <a:srgbClr val="000000"/>
                </a:solidFill>
                <a:latin typeface="Microsoft Sans Serif" pitchFamily="34" charset="0"/>
              </a:rPr>
              <a:t>PLACE &amp; SPACES</a:t>
            </a:r>
          </a:p>
          <a:p>
            <a:r>
              <a:rPr lang="en-GB" sz="1200" dirty="0">
                <a:solidFill>
                  <a:srgbClr val="000000"/>
                </a:solidFill>
                <a:latin typeface="Microsoft Sans Serif" pitchFamily="34" charset="0"/>
              </a:rPr>
              <a:t>He inhabits the only place where he can make this particular map. As he begins his project he enters a liminal space. His cognitive spaces are rich in curiosity, inquiry, analysis and imagination.</a:t>
            </a:r>
          </a:p>
        </p:txBody>
      </p:sp>
      <p:sp>
        <p:nvSpPr>
          <p:cNvPr id="108559" name="Text Box 2"/>
          <p:cNvSpPr txBox="1">
            <a:spLocks noChangeArrowheads="1"/>
          </p:cNvSpPr>
          <p:nvPr/>
        </p:nvSpPr>
        <p:spPr bwMode="auto">
          <a:xfrm>
            <a:off x="182875" y="5030570"/>
            <a:ext cx="6546967" cy="1081087"/>
          </a:xfrm>
          <a:prstGeom prst="rect">
            <a:avLst/>
          </a:prstGeom>
          <a:noFill/>
          <a:ln w="9525">
            <a:noFill/>
            <a:miter lim="800000"/>
            <a:headEnd/>
            <a:tailEnd/>
          </a:ln>
        </p:spPr>
        <p:txBody>
          <a:bodyPr tIns="91440" bIns="91440"/>
          <a:lstStyle/>
          <a:p>
            <a:r>
              <a:rPr lang="en-US" sz="1200" dirty="0">
                <a:solidFill>
                  <a:srgbClr val="000000"/>
                </a:solidFill>
                <a:latin typeface="Microsoft Sans Serif" pitchFamily="34" charset="0"/>
                <a:ea typeface="Times New Roman" pitchFamily="18" charset="0"/>
                <a:cs typeface="Microsoft Sans Serif" pitchFamily="34" charset="0"/>
              </a:rPr>
              <a:t>He uses his mind and body to create and inhabit an ecology of practice in order to interact with his environment to make a geological map. The way he interacts (his performance) has been developed through past experiences and performances. What he thinks and does is influenced by his interactions and his emergent understandings and feelings as he walks and climbs, observes, records and thinks. His understandings are influenced by the information flows he accesses. His </a:t>
            </a:r>
            <a:r>
              <a:rPr lang="en-US" sz="1200" dirty="0">
                <a:latin typeface="Microsoft Sans Serif" pitchFamily="34" charset="0"/>
                <a:ea typeface="Times New Roman" pitchFamily="18" charset="0"/>
                <a:cs typeface="Microsoft Sans Serif" pitchFamily="34" charset="0"/>
              </a:rPr>
              <a:t>perception, reasoning, and imagination, his </a:t>
            </a:r>
            <a:r>
              <a:rPr lang="en-US" sz="1200" dirty="0">
                <a:solidFill>
                  <a:srgbClr val="000000"/>
                </a:solidFill>
                <a:latin typeface="Microsoft Sans Serif" pitchFamily="34" charset="0"/>
                <a:ea typeface="Times New Roman" pitchFamily="18" charset="0"/>
                <a:cs typeface="Microsoft Sans Serif" pitchFamily="34" charset="0"/>
              </a:rPr>
              <a:t>will, beliefs, values, emotions, creativity, confidence, self-belief, self-awareness and ability to regulate himself are all involved as he works to achieve his goals using the tools of his field craft.</a:t>
            </a:r>
          </a:p>
        </p:txBody>
      </p:sp>
      <p:sp>
        <p:nvSpPr>
          <p:cNvPr id="108562" name="Text Box 15"/>
          <p:cNvSpPr txBox="1">
            <a:spLocks noChangeArrowheads="1"/>
          </p:cNvSpPr>
          <p:nvPr/>
        </p:nvSpPr>
        <p:spPr bwMode="auto">
          <a:xfrm>
            <a:off x="805402" y="3129949"/>
            <a:ext cx="790575" cy="338137"/>
          </a:xfrm>
          <a:prstGeom prst="rect">
            <a:avLst/>
          </a:prstGeom>
          <a:solidFill>
            <a:schemeClr val="bg1">
              <a:alpha val="58038"/>
            </a:schemeClr>
          </a:solidFill>
          <a:ln w="9525">
            <a:noFill/>
            <a:miter lim="800000"/>
            <a:headEnd/>
            <a:tailEnd/>
          </a:ln>
        </p:spPr>
        <p:txBody>
          <a:bodyPr>
            <a:spAutoFit/>
          </a:bodyPr>
          <a:lstStyle/>
          <a:p>
            <a:r>
              <a:rPr lang="en-GB" sz="1600" b="1" dirty="0">
                <a:solidFill>
                  <a:srgbClr val="000000"/>
                </a:solidFill>
                <a:latin typeface="Microsoft Sans Serif" pitchFamily="34" charset="0"/>
              </a:rPr>
              <a:t>PAST</a:t>
            </a:r>
          </a:p>
        </p:txBody>
      </p:sp>
      <p:sp>
        <p:nvSpPr>
          <p:cNvPr id="108563" name="Text Box 7"/>
          <p:cNvSpPr txBox="1">
            <a:spLocks noChangeArrowheads="1"/>
          </p:cNvSpPr>
          <p:nvPr/>
        </p:nvSpPr>
        <p:spPr bwMode="auto">
          <a:xfrm>
            <a:off x="6621241" y="5145057"/>
            <a:ext cx="2376263" cy="503238"/>
          </a:xfrm>
          <a:prstGeom prst="rect">
            <a:avLst/>
          </a:prstGeom>
          <a:noFill/>
          <a:ln w="9525">
            <a:noFill/>
            <a:miter lim="800000"/>
            <a:headEnd/>
            <a:tailEnd/>
          </a:ln>
        </p:spPr>
        <p:txBody>
          <a:bodyPr tIns="91440" bIns="91440"/>
          <a:lstStyle/>
          <a:p>
            <a:pPr algn="ctr"/>
            <a:r>
              <a:rPr lang="en-US" sz="1600" b="1" dirty="0">
                <a:solidFill>
                  <a:srgbClr val="000000"/>
                </a:solidFill>
                <a:latin typeface="Microsoft Sans Serif" pitchFamily="34" charset="0"/>
                <a:ea typeface="Times New Roman" pitchFamily="18" charset="0"/>
                <a:cs typeface="Microsoft Sans Serif" pitchFamily="34" charset="0"/>
              </a:rPr>
              <a:t>CONTEXTS</a:t>
            </a:r>
            <a:r>
              <a:rPr lang="en-US" sz="1600" dirty="0">
                <a:solidFill>
                  <a:srgbClr val="000000"/>
                </a:solidFill>
                <a:latin typeface="Microsoft Sans Serif" pitchFamily="34" charset="0"/>
                <a:ea typeface="Times New Roman" pitchFamily="18" charset="0"/>
                <a:cs typeface="Microsoft Sans Serif" pitchFamily="34" charset="0"/>
              </a:rPr>
              <a:t>             </a:t>
            </a:r>
          </a:p>
          <a:p>
            <a:pPr algn="ctr"/>
            <a:r>
              <a:rPr lang="en-US" sz="1200" dirty="0">
                <a:solidFill>
                  <a:srgbClr val="000000"/>
                </a:solidFill>
                <a:latin typeface="Microsoft Sans Serif" pitchFamily="34" charset="0"/>
                <a:ea typeface="Times New Roman" pitchFamily="18" charset="0"/>
                <a:cs typeface="Microsoft Sans Serif" pitchFamily="34" charset="0"/>
              </a:rPr>
              <a:t>The challenge of making a geological map in an unexplored landscape. His organization's</a:t>
            </a:r>
          </a:p>
          <a:p>
            <a:pPr algn="ctr"/>
            <a:r>
              <a:rPr lang="en-US" sz="1200" dirty="0">
                <a:solidFill>
                  <a:srgbClr val="000000"/>
                </a:solidFill>
                <a:latin typeface="Microsoft Sans Serif" pitchFamily="34" charset="0"/>
                <a:ea typeface="Times New Roman" pitchFamily="18" charset="0"/>
                <a:cs typeface="Microsoft Sans Serif" pitchFamily="34" charset="0"/>
              </a:rPr>
              <a:t>surveying / exploration project. His ambition to create a better version of himself.</a:t>
            </a:r>
          </a:p>
        </p:txBody>
      </p:sp>
      <p:pic>
        <p:nvPicPr>
          <p:cNvPr id="108564" name="Picture 2" descr="H:\#creativeHE embodiment\images\geologist studying rocks.JPG"/>
          <p:cNvPicPr>
            <a:picLocks noChangeAspect="1" noChangeArrowheads="1"/>
          </p:cNvPicPr>
          <p:nvPr/>
        </p:nvPicPr>
        <p:blipFill>
          <a:blip r:embed="rId3" cstate="print"/>
          <a:srcRect/>
          <a:stretch>
            <a:fillRect/>
          </a:stretch>
        </p:blipFill>
        <p:spPr bwMode="auto">
          <a:xfrm>
            <a:off x="2912666" y="2809283"/>
            <a:ext cx="2995612" cy="2015728"/>
          </a:xfrm>
          <a:prstGeom prst="rect">
            <a:avLst/>
          </a:prstGeom>
          <a:noFill/>
          <a:ln w="9525">
            <a:noFill/>
            <a:miter lim="800000"/>
            <a:headEnd/>
            <a:tailEnd/>
          </a:ln>
        </p:spPr>
      </p:pic>
      <p:sp>
        <p:nvSpPr>
          <p:cNvPr id="28" name="Up-Down Arrow 27"/>
          <p:cNvSpPr/>
          <p:nvPr/>
        </p:nvSpPr>
        <p:spPr>
          <a:xfrm rot="6417516">
            <a:off x="4654327" y="3222528"/>
            <a:ext cx="129822" cy="742523"/>
          </a:xfrm>
          <a:prstGeom prst="upDownArrow">
            <a:avLst/>
          </a:prstGeom>
          <a:solidFill>
            <a:schemeClr val="bg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6" name="TextBox 25"/>
          <p:cNvSpPr txBox="1"/>
          <p:nvPr/>
        </p:nvSpPr>
        <p:spPr>
          <a:xfrm>
            <a:off x="6158592" y="3667334"/>
            <a:ext cx="2802533" cy="1600438"/>
          </a:xfrm>
          <a:prstGeom prst="rect">
            <a:avLst/>
          </a:prstGeom>
          <a:noFill/>
        </p:spPr>
        <p:txBody>
          <a:bodyPr wrap="square">
            <a:spAutoFit/>
          </a:bodyPr>
          <a:lstStyle/>
          <a:p>
            <a:pPr algn="ctr" eaLnBrk="1" fontAlgn="auto" hangingPunct="1">
              <a:spcBef>
                <a:spcPts val="0"/>
              </a:spcBef>
              <a:spcAft>
                <a:spcPts val="0"/>
              </a:spcAft>
              <a:defRPr/>
            </a:pPr>
            <a:r>
              <a:rPr lang="en-US" sz="1600" b="1" dirty="0">
                <a:latin typeface="Microsoft Sans Serif" panose="020B0604020202020204" pitchFamily="34" charset="0"/>
                <a:ea typeface="Microsoft Sans Serif" panose="020B0604020202020204" pitchFamily="34" charset="0"/>
                <a:cs typeface="Microsoft Sans Serif" panose="020B0604020202020204" pitchFamily="34" charset="0"/>
              </a:rPr>
              <a:t>NEW VALUE &amp; MEANING</a:t>
            </a:r>
          </a:p>
          <a:p>
            <a:pPr eaLnBrk="1" fontAlgn="auto" hangingPunct="1">
              <a:spcBef>
                <a:spcPts val="0"/>
              </a:spcBef>
              <a:spcAft>
                <a:spcPts val="0"/>
              </a:spcAft>
              <a:defRPr/>
            </a:pPr>
            <a:r>
              <a:rPr lang="en-US" sz="1400" dirty="0">
                <a:latin typeface="Microsoft Sans Serif" panose="020B0604020202020204" pitchFamily="34" charset="0"/>
                <a:ea typeface="Microsoft Sans Serif" panose="020B0604020202020204" pitchFamily="34" charset="0"/>
                <a:cs typeface="Microsoft Sans Serif" panose="020B0604020202020204" pitchFamily="34" charset="0"/>
              </a:rPr>
              <a:t>Through skilful and thoughtful interactions with his environment he creates new meaning and value &amp; becomes a better version of himself.</a:t>
            </a:r>
          </a:p>
          <a:p>
            <a:pPr>
              <a:defRPr/>
            </a:pPr>
            <a:r>
              <a:rPr lang="en-US" sz="1200" dirty="0">
                <a:latin typeface="Microsoft Sans Serif" panose="020B0604020202020204" pitchFamily="34" charset="0"/>
                <a:ea typeface="Microsoft Sans Serif" panose="020B0604020202020204" pitchFamily="34" charset="0"/>
                <a:cs typeface="Microsoft Sans Serif" panose="020B0604020202020204" pitchFamily="34" charset="0"/>
              </a:rPr>
              <a:t> </a:t>
            </a:r>
          </a:p>
        </p:txBody>
      </p:sp>
      <p:sp>
        <p:nvSpPr>
          <p:cNvPr id="2" name="Speech Bubble: Rectangle with Corners Rounded 1">
            <a:extLst>
              <a:ext uri="{FF2B5EF4-FFF2-40B4-BE49-F238E27FC236}">
                <a16:creationId xmlns:a16="http://schemas.microsoft.com/office/drawing/2014/main" xmlns="" id="{806C7727-C563-4F45-AEC0-C52D93F5EFF1}"/>
              </a:ext>
            </a:extLst>
          </p:cNvPr>
          <p:cNvSpPr/>
          <p:nvPr/>
        </p:nvSpPr>
        <p:spPr>
          <a:xfrm>
            <a:off x="6152754" y="3675561"/>
            <a:ext cx="2695590" cy="1386525"/>
          </a:xfrm>
          <a:prstGeom prst="wedgeRoundRectCallout">
            <a:avLst>
              <a:gd name="adj1" fmla="val -128246"/>
              <a:gd name="adj2" fmla="val -32264"/>
              <a:gd name="adj3" fmla="val 16667"/>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Up-Down Arrow 27">
            <a:extLst>
              <a:ext uri="{FF2B5EF4-FFF2-40B4-BE49-F238E27FC236}">
                <a16:creationId xmlns:a16="http://schemas.microsoft.com/office/drawing/2014/main" xmlns="" id="{EF926622-45B4-4498-A73C-B2A3AA00E8B3}"/>
              </a:ext>
            </a:extLst>
          </p:cNvPr>
          <p:cNvSpPr/>
          <p:nvPr/>
        </p:nvSpPr>
        <p:spPr>
          <a:xfrm rot="9111725" flipH="1">
            <a:off x="4428409" y="3526605"/>
            <a:ext cx="123408" cy="655448"/>
          </a:xfrm>
          <a:prstGeom prst="upDownArrow">
            <a:avLst/>
          </a:prstGeom>
          <a:solidFill>
            <a:schemeClr val="bg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pic>
        <p:nvPicPr>
          <p:cNvPr id="7" name="Picture 6" descr="A close up of text on a black background&#10;&#10;Description automatically generated">
            <a:extLst>
              <a:ext uri="{FF2B5EF4-FFF2-40B4-BE49-F238E27FC236}">
                <a16:creationId xmlns:a16="http://schemas.microsoft.com/office/drawing/2014/main" xmlns="" id="{EA4D8D38-17A1-41B6-AEBB-FD3432C35AA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11378" y="4205961"/>
            <a:ext cx="2981943" cy="2381429"/>
          </a:xfrm>
          <a:prstGeom prst="rect">
            <a:avLst/>
          </a:prstGeom>
          <a:solidFill>
            <a:schemeClr val="bg1">
              <a:alpha val="72000"/>
            </a:schemeClr>
          </a:solidFill>
        </p:spPr>
      </p:pic>
      <p:pic>
        <p:nvPicPr>
          <p:cNvPr id="11" name="Picture 10">
            <a:extLst>
              <a:ext uri="{FF2B5EF4-FFF2-40B4-BE49-F238E27FC236}">
                <a16:creationId xmlns:a16="http://schemas.microsoft.com/office/drawing/2014/main" xmlns="" id="{B2FD9C89-744C-45B1-88CA-73AB14CEBEEC}"/>
              </a:ext>
            </a:extLst>
          </p:cNvPr>
          <p:cNvPicPr>
            <a:picLocks noChangeAspect="1"/>
          </p:cNvPicPr>
          <p:nvPr/>
        </p:nvPicPr>
        <p:blipFill>
          <a:blip r:embed="rId5"/>
          <a:stretch>
            <a:fillRect/>
          </a:stretch>
        </p:blipFill>
        <p:spPr>
          <a:xfrm>
            <a:off x="3029886" y="2613684"/>
            <a:ext cx="2920454" cy="253859"/>
          </a:xfrm>
          <a:prstGeom prst="rect">
            <a:avLst/>
          </a:prstGeom>
        </p:spPr>
      </p:pic>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Text Box 4">
            <a:extLst>
              <a:ext uri="{FF2B5EF4-FFF2-40B4-BE49-F238E27FC236}">
                <a16:creationId xmlns:a16="http://schemas.microsoft.com/office/drawing/2014/main" xmlns="" id="{E52CC899-8BC0-4C67-AE8D-B482EE32D193}"/>
              </a:ext>
            </a:extLst>
          </p:cNvPr>
          <p:cNvSpPr txBox="1">
            <a:spLocks noChangeArrowheads="1"/>
          </p:cNvSpPr>
          <p:nvPr/>
        </p:nvSpPr>
        <p:spPr bwMode="auto">
          <a:xfrm>
            <a:off x="-18903" y="4314447"/>
            <a:ext cx="2940195"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68580" bIns="68580"/>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lgn="ctr">
              <a:spcBef>
                <a:spcPct val="0"/>
              </a:spcBef>
              <a:buFontTx/>
              <a:buNone/>
            </a:pPr>
            <a:r>
              <a:rPr lang="en-US" altLang="en-US" sz="1800" b="1" dirty="0">
                <a:solidFill>
                  <a:srgbClr val="000000"/>
                </a:solidFill>
                <a:latin typeface="Arial Narrow" panose="020B0606020202030204" pitchFamily="34" charset="0"/>
                <a:ea typeface="Times New Roman" panose="02020603050405020304" pitchFamily="18" charset="0"/>
                <a:cs typeface="Arial" panose="020B0604020202020204" pitchFamily="34" charset="0"/>
              </a:rPr>
              <a:t>6 RELATIONSHIPS</a:t>
            </a:r>
          </a:p>
          <a:p>
            <a:pPr algn="ctr">
              <a:spcBef>
                <a:spcPct val="0"/>
              </a:spcBef>
              <a:buFontTx/>
              <a:buNone/>
            </a:pPr>
            <a:r>
              <a:rPr lang="en-US" altLang="en-US" sz="1800" dirty="0">
                <a:solidFill>
                  <a:srgbClr val="000000"/>
                </a:solidFill>
                <a:latin typeface="Arial Narrow" panose="020B0606020202030204" pitchFamily="34" charset="0"/>
                <a:ea typeface="Times New Roman" panose="02020603050405020304" pitchFamily="18" charset="0"/>
                <a:cs typeface="Arial" panose="020B0604020202020204" pitchFamily="34" charset="0"/>
              </a:rPr>
              <a:t>with people, communities, places, ideas, objects, work, hobbies, problems, anything!</a:t>
            </a:r>
          </a:p>
        </p:txBody>
      </p:sp>
      <p:sp>
        <p:nvSpPr>
          <p:cNvPr id="114691" name="Text Box 5">
            <a:extLst>
              <a:ext uri="{FF2B5EF4-FFF2-40B4-BE49-F238E27FC236}">
                <a16:creationId xmlns:a16="http://schemas.microsoft.com/office/drawing/2014/main" xmlns="" id="{FD0B00DD-D35D-4CD0-B353-7ECDB67EB316}"/>
              </a:ext>
            </a:extLst>
          </p:cNvPr>
          <p:cNvSpPr txBox="1">
            <a:spLocks noChangeArrowheads="1"/>
          </p:cNvSpPr>
          <p:nvPr/>
        </p:nvSpPr>
        <p:spPr bwMode="auto">
          <a:xfrm>
            <a:off x="755576" y="612988"/>
            <a:ext cx="4899261" cy="325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68580" bIns="68580"/>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lgn="ctr">
              <a:spcBef>
                <a:spcPct val="0"/>
              </a:spcBef>
              <a:buFontTx/>
              <a:buNone/>
            </a:pPr>
            <a:r>
              <a:rPr lang="en-US" altLang="en-US" sz="1800" b="1" dirty="0">
                <a:solidFill>
                  <a:srgbClr val="000000"/>
                </a:solidFill>
                <a:latin typeface="Arial Narrow" panose="020B0606020202030204" pitchFamily="34" charset="0"/>
                <a:ea typeface="Times New Roman" panose="02020603050405020304" pitchFamily="18" charset="0"/>
                <a:cs typeface="Microsoft Sans Serif" panose="020B0604020202020204" pitchFamily="34" charset="0"/>
              </a:rPr>
              <a:t>3 RESOURCES</a:t>
            </a:r>
          </a:p>
          <a:p>
            <a:pPr algn="ctr">
              <a:spcBef>
                <a:spcPct val="0"/>
              </a:spcBef>
              <a:buFontTx/>
              <a:buNone/>
            </a:pPr>
            <a:r>
              <a:rPr lang="en-US" altLang="en-US" sz="1800" dirty="0">
                <a:solidFill>
                  <a:srgbClr val="000000"/>
                </a:solidFill>
                <a:latin typeface="Arial Narrow" panose="020B0606020202030204" pitchFamily="34" charset="0"/>
                <a:ea typeface="Times New Roman" panose="02020603050405020304" pitchFamily="18" charset="0"/>
                <a:cs typeface="Microsoft Sans Serif" panose="020B0604020202020204" pitchFamily="34" charset="0"/>
              </a:rPr>
              <a:t>information, knowledge, people, tools,  technologies </a:t>
            </a:r>
          </a:p>
          <a:p>
            <a:pPr algn="ctr">
              <a:spcBef>
                <a:spcPct val="0"/>
              </a:spcBef>
              <a:buFontTx/>
              <a:buNone/>
            </a:pPr>
            <a:r>
              <a:rPr lang="en-US" altLang="en-US" sz="1800" dirty="0">
                <a:solidFill>
                  <a:srgbClr val="000000"/>
                </a:solidFill>
                <a:latin typeface="Arial Narrow" panose="020B0606020202030204" pitchFamily="34" charset="0"/>
                <a:ea typeface="Times New Roman" panose="02020603050405020304" pitchFamily="18" charset="0"/>
                <a:cs typeface="Microsoft Sans Serif" panose="020B0604020202020204" pitchFamily="34" charset="0"/>
              </a:rPr>
              <a:t>&amp; other artefacts (anything that can be used)</a:t>
            </a:r>
            <a:endParaRPr lang="en-US" altLang="en-US" sz="1800" dirty="0">
              <a:solidFill>
                <a:srgbClr val="000000"/>
              </a:solidFill>
              <a:latin typeface="Arial Narrow" panose="020B0606020202030204" pitchFamily="34" charset="0"/>
              <a:ea typeface="Times New Roman" panose="02020603050405020304" pitchFamily="18" charset="0"/>
              <a:cs typeface="Arial" panose="020B0604020202020204" pitchFamily="34" charset="0"/>
            </a:endParaRPr>
          </a:p>
        </p:txBody>
      </p:sp>
      <p:sp>
        <p:nvSpPr>
          <p:cNvPr id="114692" name="Text Box 1">
            <a:extLst>
              <a:ext uri="{FF2B5EF4-FFF2-40B4-BE49-F238E27FC236}">
                <a16:creationId xmlns:a16="http://schemas.microsoft.com/office/drawing/2014/main" xmlns="" id="{6873B3E6-943E-451F-859C-0ADAAE7544E2}"/>
              </a:ext>
            </a:extLst>
          </p:cNvPr>
          <p:cNvSpPr txBox="1">
            <a:spLocks noChangeArrowheads="1"/>
          </p:cNvSpPr>
          <p:nvPr/>
        </p:nvSpPr>
        <p:spPr bwMode="auto">
          <a:xfrm>
            <a:off x="2107539" y="5490236"/>
            <a:ext cx="5017603" cy="3774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68580" bIns="68580"/>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lgn="ctr">
              <a:spcBef>
                <a:spcPct val="0"/>
              </a:spcBef>
              <a:buFontTx/>
              <a:buNone/>
            </a:pPr>
            <a:r>
              <a:rPr lang="en-US" altLang="en-US" sz="1800" b="1" dirty="0">
                <a:solidFill>
                  <a:srgbClr val="000000"/>
                </a:solidFill>
                <a:latin typeface="Arial Narrow" panose="020B0606020202030204" pitchFamily="34" charset="0"/>
                <a:ea typeface="Times New Roman" panose="02020603050405020304" pitchFamily="18" charset="0"/>
                <a:cs typeface="Arial" panose="020B0604020202020204" pitchFamily="34" charset="0"/>
              </a:rPr>
              <a:t>7 PROCESSES/ACTIVITIES/EXPERIENCES</a:t>
            </a:r>
          </a:p>
          <a:p>
            <a:pPr algn="ctr">
              <a:spcBef>
                <a:spcPct val="0"/>
              </a:spcBef>
              <a:buFontTx/>
              <a:buNone/>
            </a:pPr>
            <a:r>
              <a:rPr lang="en-US" altLang="en-US" sz="1800" dirty="0">
                <a:solidFill>
                  <a:srgbClr val="000000"/>
                </a:solidFill>
                <a:latin typeface="Arial Narrow" panose="020B0606020202030204" pitchFamily="34" charset="0"/>
                <a:ea typeface="Times New Roman" panose="02020603050405020304" pitchFamily="18" charset="0"/>
                <a:cs typeface="Arial" panose="020B0604020202020204" pitchFamily="34" charset="0"/>
              </a:rPr>
              <a:t>eg study, work, making, research, inquiry, problem </a:t>
            </a:r>
          </a:p>
          <a:p>
            <a:pPr algn="ctr">
              <a:spcBef>
                <a:spcPct val="0"/>
              </a:spcBef>
              <a:buFontTx/>
              <a:buNone/>
            </a:pPr>
            <a:r>
              <a:rPr lang="en-US" altLang="en-US" sz="1800" dirty="0">
                <a:solidFill>
                  <a:srgbClr val="000000"/>
                </a:solidFill>
                <a:latin typeface="Arial Narrow" panose="020B0606020202030204" pitchFamily="34" charset="0"/>
                <a:ea typeface="Times New Roman" panose="02020603050405020304" pitchFamily="18" charset="0"/>
                <a:cs typeface="Arial" panose="020B0604020202020204" pitchFamily="34" charset="0"/>
              </a:rPr>
              <a:t>solving and much more, SEEK, SENSE, SHARE</a:t>
            </a:r>
          </a:p>
        </p:txBody>
      </p:sp>
      <p:sp>
        <p:nvSpPr>
          <p:cNvPr id="114693" name="Rectangle 8">
            <a:extLst>
              <a:ext uri="{FF2B5EF4-FFF2-40B4-BE49-F238E27FC236}">
                <a16:creationId xmlns:a16="http://schemas.microsoft.com/office/drawing/2014/main" xmlns="" id="{4883DDBB-9AED-48E8-ABF4-3718ECBF15BD}"/>
              </a:ext>
            </a:extLst>
          </p:cNvPr>
          <p:cNvSpPr>
            <a:spLocks noChangeArrowheads="1"/>
          </p:cNvSpPr>
          <p:nvPr/>
        </p:nvSpPr>
        <p:spPr bwMode="auto">
          <a:xfrm>
            <a:off x="1204686" y="845893"/>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1800">
              <a:solidFill>
                <a:srgbClr val="000000"/>
              </a:solidFill>
              <a:latin typeface="Arial Narrow" panose="020B0606020202030204" pitchFamily="34" charset="0"/>
              <a:cs typeface="Arial" panose="020B0604020202020204" pitchFamily="34" charset="0"/>
            </a:endParaRPr>
          </a:p>
        </p:txBody>
      </p:sp>
      <p:sp>
        <p:nvSpPr>
          <p:cNvPr id="114694" name="Rectangle 10">
            <a:extLst>
              <a:ext uri="{FF2B5EF4-FFF2-40B4-BE49-F238E27FC236}">
                <a16:creationId xmlns:a16="http://schemas.microsoft.com/office/drawing/2014/main" xmlns="" id="{34F91DA3-F308-4C7D-BE81-6A5F5E3D300E}"/>
              </a:ext>
            </a:extLst>
          </p:cNvPr>
          <p:cNvSpPr>
            <a:spLocks noChangeArrowheads="1"/>
          </p:cNvSpPr>
          <p:nvPr/>
        </p:nvSpPr>
        <p:spPr bwMode="auto">
          <a:xfrm>
            <a:off x="1204686" y="1017344"/>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1800">
              <a:solidFill>
                <a:srgbClr val="000000"/>
              </a:solidFill>
              <a:latin typeface="Arial Narrow" panose="020B0606020202030204" pitchFamily="34" charset="0"/>
              <a:cs typeface="Arial" panose="020B0604020202020204" pitchFamily="34" charset="0"/>
            </a:endParaRPr>
          </a:p>
        </p:txBody>
      </p:sp>
      <p:sp>
        <p:nvSpPr>
          <p:cNvPr id="114695" name="Rectangle 13">
            <a:extLst>
              <a:ext uri="{FF2B5EF4-FFF2-40B4-BE49-F238E27FC236}">
                <a16:creationId xmlns:a16="http://schemas.microsoft.com/office/drawing/2014/main" xmlns="" id="{57D691EB-4BDD-4FB4-B3FC-6D5A7758848B}"/>
              </a:ext>
            </a:extLst>
          </p:cNvPr>
          <p:cNvSpPr>
            <a:spLocks noChangeArrowheads="1"/>
          </p:cNvSpPr>
          <p:nvPr/>
        </p:nvSpPr>
        <p:spPr bwMode="auto">
          <a:xfrm>
            <a:off x="1204686" y="740346"/>
            <a:ext cx="184731"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r>
              <a:rPr lang="en-GB" altLang="en-US" sz="1800">
                <a:solidFill>
                  <a:srgbClr val="000000"/>
                </a:solidFill>
                <a:latin typeface="Arial Narrow" panose="020B0606020202030204" pitchFamily="34" charset="0"/>
                <a:cs typeface="Arial" panose="020B0604020202020204" pitchFamily="34" charset="0"/>
              </a:rPr>
              <a:t/>
            </a:r>
            <a:br>
              <a:rPr lang="en-GB" altLang="en-US" sz="1800">
                <a:solidFill>
                  <a:srgbClr val="000000"/>
                </a:solidFill>
                <a:latin typeface="Arial Narrow" panose="020B0606020202030204" pitchFamily="34" charset="0"/>
                <a:cs typeface="Arial" panose="020B0604020202020204" pitchFamily="34" charset="0"/>
              </a:rPr>
            </a:br>
            <a:endParaRPr lang="en-GB" altLang="en-US" sz="1800">
              <a:solidFill>
                <a:srgbClr val="000000"/>
              </a:solidFill>
              <a:latin typeface="Arial Narrow" panose="020B0606020202030204" pitchFamily="34" charset="0"/>
              <a:cs typeface="Arial" panose="020B0604020202020204" pitchFamily="34" charset="0"/>
            </a:endParaRPr>
          </a:p>
          <a:p>
            <a:pPr>
              <a:spcBef>
                <a:spcPct val="0"/>
              </a:spcBef>
              <a:buFontTx/>
              <a:buNone/>
            </a:pPr>
            <a:endParaRPr lang="en-GB" altLang="en-US" sz="1800">
              <a:solidFill>
                <a:srgbClr val="000000"/>
              </a:solidFill>
              <a:latin typeface="Arial Narrow" panose="020B0606020202030204" pitchFamily="34" charset="0"/>
              <a:cs typeface="Arial" panose="020B0604020202020204" pitchFamily="34" charset="0"/>
            </a:endParaRPr>
          </a:p>
        </p:txBody>
      </p:sp>
      <p:sp>
        <p:nvSpPr>
          <p:cNvPr id="114696" name="Rectangle 15">
            <a:extLst>
              <a:ext uri="{FF2B5EF4-FFF2-40B4-BE49-F238E27FC236}">
                <a16:creationId xmlns:a16="http://schemas.microsoft.com/office/drawing/2014/main" xmlns="" id="{7E7A24C4-F380-4707-97F7-569EBA328CE8}"/>
              </a:ext>
            </a:extLst>
          </p:cNvPr>
          <p:cNvSpPr>
            <a:spLocks noChangeArrowheads="1"/>
          </p:cNvSpPr>
          <p:nvPr/>
        </p:nvSpPr>
        <p:spPr bwMode="auto">
          <a:xfrm>
            <a:off x="1204686" y="1017344"/>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1800">
              <a:solidFill>
                <a:srgbClr val="000000"/>
              </a:solidFill>
              <a:latin typeface="Arial Narrow" panose="020B0606020202030204" pitchFamily="34" charset="0"/>
              <a:cs typeface="Arial" panose="020B0604020202020204" pitchFamily="34" charset="0"/>
            </a:endParaRPr>
          </a:p>
        </p:txBody>
      </p:sp>
      <p:sp>
        <p:nvSpPr>
          <p:cNvPr id="114697" name="Rectangle 18">
            <a:extLst>
              <a:ext uri="{FF2B5EF4-FFF2-40B4-BE49-F238E27FC236}">
                <a16:creationId xmlns:a16="http://schemas.microsoft.com/office/drawing/2014/main" xmlns="" id="{ACFC9EEE-3957-44BD-8233-261E06EF659D}"/>
              </a:ext>
            </a:extLst>
          </p:cNvPr>
          <p:cNvSpPr>
            <a:spLocks noChangeArrowheads="1"/>
          </p:cNvSpPr>
          <p:nvPr/>
        </p:nvSpPr>
        <p:spPr bwMode="auto">
          <a:xfrm>
            <a:off x="1204686" y="1017344"/>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1800">
              <a:solidFill>
                <a:srgbClr val="000000"/>
              </a:solidFill>
              <a:latin typeface="Arial Narrow" panose="020B0606020202030204" pitchFamily="34" charset="0"/>
              <a:cs typeface="Arial" panose="020B0604020202020204" pitchFamily="34" charset="0"/>
            </a:endParaRPr>
          </a:p>
        </p:txBody>
      </p:sp>
      <p:cxnSp>
        <p:nvCxnSpPr>
          <p:cNvPr id="20" name="Straight Arrow Connector 19">
            <a:extLst>
              <a:ext uri="{FF2B5EF4-FFF2-40B4-BE49-F238E27FC236}">
                <a16:creationId xmlns:a16="http://schemas.microsoft.com/office/drawing/2014/main" xmlns="" id="{566EA590-1CE8-46CC-9227-0470BBE5CCEA}"/>
              </a:ext>
            </a:extLst>
          </p:cNvPr>
          <p:cNvCxnSpPr>
            <a:cxnSpLocks/>
          </p:cNvCxnSpPr>
          <p:nvPr/>
        </p:nvCxnSpPr>
        <p:spPr>
          <a:xfrm>
            <a:off x="412534" y="2918186"/>
            <a:ext cx="8407615" cy="1078473"/>
          </a:xfrm>
          <a:prstGeom prst="straightConnector1">
            <a:avLst/>
          </a:prstGeom>
          <a:ln w="38100">
            <a:solidFill>
              <a:srgbClr val="00B0F0">
                <a:alpha val="44000"/>
              </a:srgbClr>
            </a:solidFill>
            <a:tailEnd type="arrow"/>
          </a:ln>
        </p:spPr>
        <p:style>
          <a:lnRef idx="2">
            <a:schemeClr val="accent1"/>
          </a:lnRef>
          <a:fillRef idx="0">
            <a:schemeClr val="accent1"/>
          </a:fillRef>
          <a:effectRef idx="1">
            <a:schemeClr val="accent1"/>
          </a:effectRef>
          <a:fontRef idx="minor">
            <a:schemeClr val="tx1"/>
          </a:fontRef>
        </p:style>
      </p:cxnSp>
      <p:sp>
        <p:nvSpPr>
          <p:cNvPr id="114699" name="Text Box 5">
            <a:extLst>
              <a:ext uri="{FF2B5EF4-FFF2-40B4-BE49-F238E27FC236}">
                <a16:creationId xmlns:a16="http://schemas.microsoft.com/office/drawing/2014/main" xmlns="" id="{99BA0C90-10E4-4D96-8AEF-86217BEE4ADF}"/>
              </a:ext>
            </a:extLst>
          </p:cNvPr>
          <p:cNvSpPr txBox="1">
            <a:spLocks noChangeArrowheads="1"/>
          </p:cNvSpPr>
          <p:nvPr/>
        </p:nvSpPr>
        <p:spPr bwMode="auto">
          <a:xfrm>
            <a:off x="7280167" y="3613292"/>
            <a:ext cx="1161263" cy="377428"/>
          </a:xfrm>
          <a:prstGeom prst="rect">
            <a:avLst/>
          </a:prstGeom>
          <a:solidFill>
            <a:schemeClr val="bg1">
              <a:alpha val="5686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tIns="68580" bIns="68580"/>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r>
              <a:rPr lang="en-US" altLang="en-US" sz="1800" b="1" dirty="0">
                <a:solidFill>
                  <a:srgbClr val="000000"/>
                </a:solidFill>
                <a:latin typeface="Arial Narrow" panose="020B0606020202030204" pitchFamily="34" charset="0"/>
                <a:ea typeface="Times New Roman" panose="02020603050405020304" pitchFamily="18" charset="0"/>
                <a:cs typeface="Microsoft Sans Serif" panose="020B0604020202020204" pitchFamily="34" charset="0"/>
              </a:rPr>
              <a:t>FUTURE?</a:t>
            </a:r>
          </a:p>
        </p:txBody>
      </p:sp>
      <p:sp>
        <p:nvSpPr>
          <p:cNvPr id="114700" name="Text Box 5">
            <a:extLst>
              <a:ext uri="{FF2B5EF4-FFF2-40B4-BE49-F238E27FC236}">
                <a16:creationId xmlns:a16="http://schemas.microsoft.com/office/drawing/2014/main" xmlns="" id="{CF83FEB9-1A0C-4F38-8D9D-EE443875442A}"/>
              </a:ext>
            </a:extLst>
          </p:cNvPr>
          <p:cNvSpPr txBox="1">
            <a:spLocks noChangeArrowheads="1"/>
          </p:cNvSpPr>
          <p:nvPr/>
        </p:nvSpPr>
        <p:spPr bwMode="auto">
          <a:xfrm>
            <a:off x="5548648" y="890147"/>
            <a:ext cx="3168466" cy="6360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68580" bIns="68580"/>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lgn="ctr">
              <a:spcBef>
                <a:spcPct val="0"/>
              </a:spcBef>
              <a:buFontTx/>
              <a:buNone/>
            </a:pPr>
            <a:r>
              <a:rPr lang="en-US" altLang="en-US" sz="1800" b="1" dirty="0">
                <a:solidFill>
                  <a:srgbClr val="000000"/>
                </a:solidFill>
                <a:latin typeface="Arial Narrow" panose="020B0606020202030204" pitchFamily="34" charset="0"/>
                <a:ea typeface="Times New Roman" panose="02020603050405020304" pitchFamily="18" charset="0"/>
                <a:cs typeface="Microsoft Sans Serif" panose="020B0604020202020204" pitchFamily="34" charset="0"/>
              </a:rPr>
              <a:t>2 AFFORDANCES </a:t>
            </a:r>
          </a:p>
          <a:p>
            <a:pPr algn="ctr">
              <a:spcBef>
                <a:spcPct val="0"/>
              </a:spcBef>
              <a:buFontTx/>
              <a:buNone/>
            </a:pPr>
            <a:r>
              <a:rPr lang="en-US" altLang="en-US" sz="1800" dirty="0">
                <a:solidFill>
                  <a:srgbClr val="000000"/>
                </a:solidFill>
                <a:latin typeface="Arial Narrow" panose="020B0606020202030204" pitchFamily="34" charset="0"/>
                <a:ea typeface="Times New Roman" panose="02020603050405020304" pitchFamily="18" charset="0"/>
                <a:cs typeface="Microsoft Sans Serif" panose="020B0604020202020204" pitchFamily="34" charset="0"/>
              </a:rPr>
              <a:t>possibilities that can be perceived or imagined for thinking and action  </a:t>
            </a:r>
          </a:p>
        </p:txBody>
      </p:sp>
      <p:sp>
        <p:nvSpPr>
          <p:cNvPr id="114703" name="Text Box 15">
            <a:extLst>
              <a:ext uri="{FF2B5EF4-FFF2-40B4-BE49-F238E27FC236}">
                <a16:creationId xmlns:a16="http://schemas.microsoft.com/office/drawing/2014/main" xmlns="" id="{7D0DD123-1B82-4F25-B557-576CC0E5A758}"/>
              </a:ext>
            </a:extLst>
          </p:cNvPr>
          <p:cNvSpPr txBox="1">
            <a:spLocks noChangeArrowheads="1"/>
          </p:cNvSpPr>
          <p:nvPr/>
        </p:nvSpPr>
        <p:spPr bwMode="auto">
          <a:xfrm>
            <a:off x="342357" y="1577080"/>
            <a:ext cx="1962929"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lgn="ctr">
              <a:spcBef>
                <a:spcPct val="0"/>
              </a:spcBef>
              <a:buFontTx/>
              <a:buNone/>
            </a:pPr>
            <a:r>
              <a:rPr lang="en-GB" altLang="en-US" sz="1800" b="1" dirty="0">
                <a:solidFill>
                  <a:srgbClr val="000000"/>
                </a:solidFill>
                <a:latin typeface="Arial Narrow" panose="020B0606020202030204" pitchFamily="34" charset="0"/>
                <a:cs typeface="Arial" panose="020B0604020202020204" pitchFamily="34" charset="0"/>
              </a:rPr>
              <a:t>4 SPACES </a:t>
            </a:r>
          </a:p>
          <a:p>
            <a:pPr algn="ctr">
              <a:spcBef>
                <a:spcPct val="0"/>
              </a:spcBef>
              <a:buFontTx/>
              <a:buNone/>
            </a:pPr>
            <a:r>
              <a:rPr lang="en-GB" altLang="en-US" sz="1800" dirty="0">
                <a:solidFill>
                  <a:srgbClr val="000000"/>
                </a:solidFill>
                <a:latin typeface="Arial Narrow" panose="020B0606020202030204" pitchFamily="34" charset="0"/>
                <a:cs typeface="Arial" panose="020B0604020202020204" pitchFamily="34" charset="0"/>
              </a:rPr>
              <a:t>physical, social, virtual, intellectual, psychological, liminal</a:t>
            </a:r>
          </a:p>
        </p:txBody>
      </p:sp>
      <p:sp>
        <p:nvSpPr>
          <p:cNvPr id="114708" name="Text Box 15">
            <a:extLst>
              <a:ext uri="{FF2B5EF4-FFF2-40B4-BE49-F238E27FC236}">
                <a16:creationId xmlns:a16="http://schemas.microsoft.com/office/drawing/2014/main" xmlns="" id="{15A53EA2-6BB8-4468-B1D8-75B7862539B3}"/>
              </a:ext>
            </a:extLst>
          </p:cNvPr>
          <p:cNvSpPr txBox="1">
            <a:spLocks noChangeArrowheads="1"/>
          </p:cNvSpPr>
          <p:nvPr/>
        </p:nvSpPr>
        <p:spPr bwMode="auto">
          <a:xfrm>
            <a:off x="1081040" y="2911292"/>
            <a:ext cx="774781" cy="369332"/>
          </a:xfrm>
          <a:prstGeom prst="rect">
            <a:avLst/>
          </a:prstGeom>
          <a:solidFill>
            <a:schemeClr val="bg1">
              <a:alpha val="58038"/>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r>
              <a:rPr lang="en-GB" altLang="en-US" sz="1800" b="1" dirty="0">
                <a:solidFill>
                  <a:srgbClr val="000000"/>
                </a:solidFill>
                <a:latin typeface="Arial Narrow" panose="020B0606020202030204" pitchFamily="34" charset="0"/>
                <a:cs typeface="Arial" panose="020B0604020202020204" pitchFamily="34" charset="0"/>
              </a:rPr>
              <a:t>PAST</a:t>
            </a:r>
          </a:p>
        </p:txBody>
      </p:sp>
      <p:sp>
        <p:nvSpPr>
          <p:cNvPr id="114709" name="Text Box 7">
            <a:extLst>
              <a:ext uri="{FF2B5EF4-FFF2-40B4-BE49-F238E27FC236}">
                <a16:creationId xmlns:a16="http://schemas.microsoft.com/office/drawing/2014/main" xmlns="" id="{C945D805-4DD1-4BAB-A887-DF95B188BD09}"/>
              </a:ext>
            </a:extLst>
          </p:cNvPr>
          <p:cNvSpPr txBox="1">
            <a:spLocks noChangeArrowheads="1"/>
          </p:cNvSpPr>
          <p:nvPr/>
        </p:nvSpPr>
        <p:spPr bwMode="auto">
          <a:xfrm>
            <a:off x="6297427" y="1972514"/>
            <a:ext cx="2755916" cy="3774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68580" bIns="68580"/>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lgn="ctr">
              <a:spcBef>
                <a:spcPct val="0"/>
              </a:spcBef>
              <a:buFontTx/>
              <a:buNone/>
            </a:pPr>
            <a:r>
              <a:rPr lang="en-US" altLang="en-US" sz="1800" b="1" dirty="0">
                <a:solidFill>
                  <a:srgbClr val="000000"/>
                </a:solidFill>
                <a:latin typeface="Arial Narrow" panose="020B0606020202030204" pitchFamily="34" charset="0"/>
                <a:ea typeface="Times New Roman" panose="02020603050405020304" pitchFamily="18" charset="0"/>
                <a:cs typeface="Arial" panose="020B0604020202020204" pitchFamily="34" charset="0"/>
              </a:rPr>
              <a:t>1 CONTEXTS               </a:t>
            </a:r>
          </a:p>
          <a:p>
            <a:pPr algn="ctr">
              <a:spcBef>
                <a:spcPct val="0"/>
              </a:spcBef>
              <a:buFontTx/>
              <a:buNone/>
            </a:pPr>
            <a:r>
              <a:rPr lang="en-US" altLang="en-US" sz="1800" dirty="0">
                <a:solidFill>
                  <a:srgbClr val="000000"/>
                </a:solidFill>
                <a:latin typeface="Arial Narrow" panose="020B0606020202030204" pitchFamily="34" charset="0"/>
                <a:ea typeface="Times New Roman" panose="02020603050405020304" pitchFamily="18" charset="0"/>
                <a:cs typeface="Arial" panose="020B0604020202020204" pitchFamily="34" charset="0"/>
              </a:rPr>
              <a:t> situations, circumstances, culture, ourselves, problems/ opportunities -</a:t>
            </a:r>
          </a:p>
        </p:txBody>
      </p:sp>
      <p:sp>
        <p:nvSpPr>
          <p:cNvPr id="3" name="Arrow: Up-Down 2">
            <a:extLst>
              <a:ext uri="{FF2B5EF4-FFF2-40B4-BE49-F238E27FC236}">
                <a16:creationId xmlns:a16="http://schemas.microsoft.com/office/drawing/2014/main" xmlns="" id="{B89D9AEF-AFF3-40C8-997D-B78FCDAB16D3}"/>
              </a:ext>
            </a:extLst>
          </p:cNvPr>
          <p:cNvSpPr/>
          <p:nvPr/>
        </p:nvSpPr>
        <p:spPr>
          <a:xfrm>
            <a:off x="4293601" y="2098171"/>
            <a:ext cx="322741" cy="2844160"/>
          </a:xfrm>
          <a:prstGeom prst="upDownArrow">
            <a:avLst/>
          </a:prstGeom>
          <a:solidFill>
            <a:srgbClr val="00B0F0">
              <a:alpha val="32000"/>
            </a:srgbClr>
          </a:solidFill>
          <a:ln>
            <a:no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a:latin typeface="Arial Narrow" panose="020B0606020202030204" pitchFamily="34" charset="0"/>
            </a:endParaRPr>
          </a:p>
        </p:txBody>
      </p:sp>
      <p:sp>
        <p:nvSpPr>
          <p:cNvPr id="29" name="Text Box 1">
            <a:extLst>
              <a:ext uri="{FF2B5EF4-FFF2-40B4-BE49-F238E27FC236}">
                <a16:creationId xmlns:a16="http://schemas.microsoft.com/office/drawing/2014/main" xmlns="" id="{CD0C4356-A74E-47ED-B2C3-B2A04B28BF30}"/>
              </a:ext>
            </a:extLst>
          </p:cNvPr>
          <p:cNvSpPr txBox="1">
            <a:spLocks noChangeArrowheads="1"/>
          </p:cNvSpPr>
          <p:nvPr/>
        </p:nvSpPr>
        <p:spPr bwMode="auto">
          <a:xfrm>
            <a:off x="2676647" y="1735397"/>
            <a:ext cx="3665500" cy="3774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68580" bIns="68580"/>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r>
              <a:rPr lang="en-US" altLang="en-US" sz="1800" dirty="0">
                <a:solidFill>
                  <a:srgbClr val="000000"/>
                </a:solidFill>
                <a:latin typeface="Arial Narrow" panose="020B0606020202030204" pitchFamily="34" charset="0"/>
                <a:ea typeface="Times New Roman" panose="02020603050405020304" pitchFamily="18" charset="0"/>
                <a:cs typeface="Microsoft Sans Serif" panose="020B0604020202020204" pitchFamily="34" charset="0"/>
              </a:rPr>
              <a:t>                </a:t>
            </a:r>
            <a:r>
              <a:rPr lang="en-US" altLang="en-US" sz="2000" b="1" dirty="0">
                <a:solidFill>
                  <a:srgbClr val="000000"/>
                </a:solidFill>
                <a:latin typeface="Arial Narrow" panose="020B0606020202030204" pitchFamily="34" charset="0"/>
                <a:ea typeface="Times New Roman" panose="02020603050405020304" pitchFamily="18" charset="0"/>
                <a:cs typeface="Arial" panose="020B0604020202020204" pitchFamily="34" charset="0"/>
              </a:rPr>
              <a:t>WHOLE PERSON</a:t>
            </a:r>
          </a:p>
          <a:p>
            <a:pPr>
              <a:spcBef>
                <a:spcPct val="0"/>
              </a:spcBef>
              <a:buFontTx/>
              <a:buNone/>
            </a:pPr>
            <a:endParaRPr lang="en-US" altLang="en-US" sz="1000" dirty="0">
              <a:solidFill>
                <a:srgbClr val="000000"/>
              </a:solidFill>
              <a:latin typeface="Arial Narrow" panose="020B0606020202030204" pitchFamily="34" charset="0"/>
              <a:ea typeface="Times New Roman" panose="02020603050405020304" pitchFamily="18" charset="0"/>
              <a:cs typeface="Arial" panose="020B0604020202020204" pitchFamily="34" charset="0"/>
            </a:endParaRPr>
          </a:p>
          <a:p>
            <a:pPr algn="ctr">
              <a:spcBef>
                <a:spcPct val="0"/>
              </a:spcBef>
              <a:buFontTx/>
              <a:buNone/>
            </a:pPr>
            <a:r>
              <a:rPr lang="en-US" altLang="en-US" sz="2000" b="1" dirty="0">
                <a:solidFill>
                  <a:srgbClr val="000000"/>
                </a:solidFill>
                <a:latin typeface="Arial Narrow" panose="020B0606020202030204" pitchFamily="34" charset="0"/>
                <a:ea typeface="Times New Roman" panose="02020603050405020304" pitchFamily="18" charset="0"/>
                <a:cs typeface="Arial" panose="020B0604020202020204" pitchFamily="34" charset="0"/>
              </a:rPr>
              <a:t>with their mind and body, purposes and motivations, seeking, sensing, perceiving, feeling, imagining, relating to, interacting with their environment, interpreting &amp; making sense of their situations &amp; weaving together things that matter to</a:t>
            </a:r>
          </a:p>
          <a:p>
            <a:pPr algn="ctr">
              <a:spcBef>
                <a:spcPct val="0"/>
              </a:spcBef>
              <a:buFontTx/>
              <a:buNone/>
            </a:pPr>
            <a:endParaRPr lang="en-US" altLang="en-US" sz="900" i="1" dirty="0">
              <a:solidFill>
                <a:srgbClr val="000000"/>
              </a:solidFill>
              <a:latin typeface="Arial Narrow" panose="020B0606020202030204" pitchFamily="34" charset="0"/>
              <a:ea typeface="Times New Roman" panose="02020603050405020304" pitchFamily="18" charset="0"/>
              <a:cs typeface="Arial" panose="020B0604020202020204" pitchFamily="34" charset="0"/>
            </a:endParaRPr>
          </a:p>
          <a:p>
            <a:pPr>
              <a:spcBef>
                <a:spcPct val="0"/>
              </a:spcBef>
              <a:buFontTx/>
              <a:buNone/>
            </a:pPr>
            <a:r>
              <a:rPr lang="en-US" altLang="en-US" sz="2000" dirty="0">
                <a:solidFill>
                  <a:srgbClr val="000000"/>
                </a:solidFill>
                <a:latin typeface="Arial Narrow" panose="020B0606020202030204" pitchFamily="34" charset="0"/>
                <a:ea typeface="Times New Roman" panose="02020603050405020304" pitchFamily="18" charset="0"/>
                <a:cs typeface="Arial" panose="020B0604020202020204" pitchFamily="34" charset="0"/>
              </a:rPr>
              <a:t>                </a:t>
            </a:r>
            <a:r>
              <a:rPr lang="en-US" altLang="en-US" sz="2000" b="1" dirty="0">
                <a:solidFill>
                  <a:srgbClr val="000000"/>
                </a:solidFill>
                <a:latin typeface="Arial Narrow" panose="020B0606020202030204" pitchFamily="34" charset="0"/>
                <a:ea typeface="Times New Roman" panose="02020603050405020304" pitchFamily="18" charset="0"/>
                <a:cs typeface="Arial" panose="020B0604020202020204" pitchFamily="34" charset="0"/>
              </a:rPr>
              <a:t>ENVIRONMENT</a:t>
            </a:r>
          </a:p>
        </p:txBody>
      </p:sp>
      <p:sp>
        <p:nvSpPr>
          <p:cNvPr id="21" name="Oval 20">
            <a:extLst>
              <a:ext uri="{FF2B5EF4-FFF2-40B4-BE49-F238E27FC236}">
                <a16:creationId xmlns:a16="http://schemas.microsoft.com/office/drawing/2014/main" xmlns="" id="{3FB7134A-970B-4B7B-93BE-CBE29A245B8B}"/>
              </a:ext>
            </a:extLst>
          </p:cNvPr>
          <p:cNvSpPr/>
          <p:nvPr/>
        </p:nvSpPr>
        <p:spPr>
          <a:xfrm flipH="1">
            <a:off x="2455081" y="1596597"/>
            <a:ext cx="3991325" cy="3786994"/>
          </a:xfrm>
          <a:prstGeom prst="ellipse">
            <a:avLst/>
          </a:prstGeom>
          <a:noFill/>
          <a:ln w="25400">
            <a:solidFill>
              <a:schemeClr val="tx1"/>
            </a:solid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dirty="0">
              <a:latin typeface="Arial Narrow" panose="020B0606020202030204" pitchFamily="34" charset="0"/>
            </a:endParaRPr>
          </a:p>
        </p:txBody>
      </p:sp>
      <p:sp>
        <p:nvSpPr>
          <p:cNvPr id="23" name="Text Box 15">
            <a:extLst>
              <a:ext uri="{FF2B5EF4-FFF2-40B4-BE49-F238E27FC236}">
                <a16:creationId xmlns:a16="http://schemas.microsoft.com/office/drawing/2014/main" xmlns="" id="{91AE2346-4286-4235-994F-D6F0DCAE19F2}"/>
              </a:ext>
            </a:extLst>
          </p:cNvPr>
          <p:cNvSpPr txBox="1">
            <a:spLocks noChangeArrowheads="1"/>
          </p:cNvSpPr>
          <p:nvPr/>
        </p:nvSpPr>
        <p:spPr bwMode="auto">
          <a:xfrm>
            <a:off x="323851" y="3366833"/>
            <a:ext cx="2117386"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r>
              <a:rPr lang="en-GB" altLang="en-US" sz="1800" dirty="0">
                <a:solidFill>
                  <a:srgbClr val="000000"/>
                </a:solidFill>
                <a:latin typeface="Arial Narrow" panose="020B0606020202030204" pitchFamily="34" charset="0"/>
                <a:cs typeface="Arial" panose="020B0604020202020204" pitchFamily="34" charset="0"/>
              </a:rPr>
              <a:t>         </a:t>
            </a:r>
            <a:r>
              <a:rPr lang="en-GB" altLang="en-US" sz="1800" b="1" dirty="0">
                <a:solidFill>
                  <a:srgbClr val="000000"/>
                </a:solidFill>
                <a:latin typeface="Arial Narrow" panose="020B0606020202030204" pitchFamily="34" charset="0"/>
                <a:cs typeface="Arial" panose="020B0604020202020204" pitchFamily="34" charset="0"/>
              </a:rPr>
              <a:t>5 PLACES</a:t>
            </a:r>
          </a:p>
          <a:p>
            <a:pPr algn="ctr">
              <a:spcBef>
                <a:spcPct val="0"/>
              </a:spcBef>
              <a:buFontTx/>
              <a:buNone/>
            </a:pPr>
            <a:r>
              <a:rPr lang="en-GB" altLang="en-US" sz="1800" dirty="0">
                <a:solidFill>
                  <a:srgbClr val="000000"/>
                </a:solidFill>
                <a:latin typeface="Arial Narrow" panose="020B0606020202030204" pitchFamily="34" charset="0"/>
                <a:cs typeface="Arial" panose="020B0604020202020204" pitchFamily="34" charset="0"/>
              </a:rPr>
              <a:t>significance of place for situational learning </a:t>
            </a:r>
          </a:p>
        </p:txBody>
      </p:sp>
      <p:pic>
        <p:nvPicPr>
          <p:cNvPr id="5" name="Picture 4">
            <a:extLst>
              <a:ext uri="{FF2B5EF4-FFF2-40B4-BE49-F238E27FC236}">
                <a16:creationId xmlns:a16="http://schemas.microsoft.com/office/drawing/2014/main" xmlns="" id="{C81175A2-2C87-48ED-9415-CA7647F9B7D8}"/>
              </a:ext>
            </a:extLst>
          </p:cNvPr>
          <p:cNvPicPr>
            <a:picLocks noChangeAspect="1"/>
          </p:cNvPicPr>
          <p:nvPr/>
        </p:nvPicPr>
        <p:blipFill>
          <a:blip r:embed="rId3"/>
          <a:stretch>
            <a:fillRect/>
          </a:stretch>
        </p:blipFill>
        <p:spPr>
          <a:xfrm>
            <a:off x="1745702" y="190148"/>
            <a:ext cx="3654877" cy="353440"/>
          </a:xfrm>
          <a:prstGeom prst="rect">
            <a:avLst/>
          </a:prstGeom>
        </p:spPr>
      </p:pic>
      <p:pic>
        <p:nvPicPr>
          <p:cNvPr id="7" name="Picture 6">
            <a:extLst>
              <a:ext uri="{FF2B5EF4-FFF2-40B4-BE49-F238E27FC236}">
                <a16:creationId xmlns:a16="http://schemas.microsoft.com/office/drawing/2014/main" xmlns="" id="{4043DC21-7B56-4D5F-BA01-EEDE81EBB437}"/>
              </a:ext>
            </a:extLst>
          </p:cNvPr>
          <p:cNvPicPr>
            <a:picLocks noChangeAspect="1"/>
          </p:cNvPicPr>
          <p:nvPr/>
        </p:nvPicPr>
        <p:blipFill>
          <a:blip r:embed="rId4"/>
          <a:stretch>
            <a:fillRect/>
          </a:stretch>
        </p:blipFill>
        <p:spPr>
          <a:xfrm>
            <a:off x="5495790" y="190149"/>
            <a:ext cx="1668963" cy="331512"/>
          </a:xfrm>
          <a:prstGeom prst="rect">
            <a:avLst/>
          </a:prstGeom>
        </p:spPr>
      </p:pic>
      <p:sp>
        <p:nvSpPr>
          <p:cNvPr id="28" name="Thought Bubble: Cloud 27">
            <a:extLst>
              <a:ext uri="{FF2B5EF4-FFF2-40B4-BE49-F238E27FC236}">
                <a16:creationId xmlns:a16="http://schemas.microsoft.com/office/drawing/2014/main" xmlns="" id="{E2AB95B8-E700-458C-9067-F01597AF1909}"/>
              </a:ext>
            </a:extLst>
          </p:cNvPr>
          <p:cNvSpPr/>
          <p:nvPr/>
        </p:nvSpPr>
        <p:spPr>
          <a:xfrm rot="11025100">
            <a:off x="6496398" y="4031941"/>
            <a:ext cx="2357974" cy="1605297"/>
          </a:xfrm>
          <a:prstGeom prst="cloudCallout">
            <a:avLst>
              <a:gd name="adj1" fmla="val 93359"/>
              <a:gd name="adj2" fmla="val 63891"/>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xmlns="" id="{63956F99-0EE9-4D51-8528-08A1339F650E}"/>
              </a:ext>
            </a:extLst>
          </p:cNvPr>
          <p:cNvSpPr txBox="1"/>
          <p:nvPr/>
        </p:nvSpPr>
        <p:spPr>
          <a:xfrm>
            <a:off x="6653791" y="4151662"/>
            <a:ext cx="2043188" cy="1323439"/>
          </a:xfrm>
          <a:prstGeom prst="rect">
            <a:avLst/>
          </a:prstGeom>
          <a:noFill/>
        </p:spPr>
        <p:txBody>
          <a:bodyPr wrap="none" rtlCol="0">
            <a:spAutoFit/>
          </a:bodyPr>
          <a:lstStyle/>
          <a:p>
            <a:pPr algn="ctr"/>
            <a:r>
              <a:rPr lang="en-US" sz="2000" dirty="0">
                <a:latin typeface="Arial Narrow" panose="020B0606020202030204" pitchFamily="34" charset="0"/>
              </a:rPr>
              <a:t>PERFORM</a:t>
            </a:r>
          </a:p>
          <a:p>
            <a:pPr algn="ctr"/>
            <a:r>
              <a:rPr lang="en-US" sz="2000" dirty="0">
                <a:latin typeface="Arial Narrow" panose="020B0606020202030204" pitchFamily="34" charset="0"/>
              </a:rPr>
              <a:t>LEARN &amp; CREATE </a:t>
            </a:r>
          </a:p>
          <a:p>
            <a:pPr algn="ctr"/>
            <a:r>
              <a:rPr lang="en-US" sz="2000" dirty="0">
                <a:latin typeface="Arial Narrow" panose="020B0606020202030204" pitchFamily="34" charset="0"/>
              </a:rPr>
              <a:t>MEANING &amp; </a:t>
            </a:r>
          </a:p>
          <a:p>
            <a:pPr algn="ctr"/>
            <a:r>
              <a:rPr lang="en-US" sz="2000" dirty="0">
                <a:latin typeface="Arial Narrow" panose="020B0606020202030204" pitchFamily="34" charset="0"/>
              </a:rPr>
              <a:t>NEW VALUE</a:t>
            </a:r>
          </a:p>
        </p:txBody>
      </p:sp>
    </p:spTree>
    <p:extLst>
      <p:ext uri="{BB962C8B-B14F-4D97-AF65-F5344CB8AC3E}">
        <p14:creationId xmlns:p14="http://schemas.microsoft.com/office/powerpoint/2010/main" val="39886357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E0C2826C-172F-4E4B-B2EA-A46D6A865D80}"/>
              </a:ext>
            </a:extLst>
          </p:cNvPr>
          <p:cNvPicPr>
            <a:picLocks noChangeAspect="1"/>
          </p:cNvPicPr>
          <p:nvPr/>
        </p:nvPicPr>
        <p:blipFill rotWithShape="1">
          <a:blip r:embed="rId2"/>
          <a:srcRect t="6447" r="2" b="35323"/>
          <a:stretch/>
        </p:blipFill>
        <p:spPr>
          <a:xfrm>
            <a:off x="4774079" y="1058194"/>
            <a:ext cx="3047834" cy="2211682"/>
          </a:xfrm>
          <a:prstGeom prst="rect">
            <a:avLst/>
          </a:prstGeom>
        </p:spPr>
      </p:pic>
      <p:pic>
        <p:nvPicPr>
          <p:cNvPr id="2" name="Picture 1">
            <a:extLst>
              <a:ext uri="{FF2B5EF4-FFF2-40B4-BE49-F238E27FC236}">
                <a16:creationId xmlns:a16="http://schemas.microsoft.com/office/drawing/2014/main" xmlns="" id="{E9E47EDB-3C63-4168-BC81-5B0F86C1FA3F}"/>
              </a:ext>
            </a:extLst>
          </p:cNvPr>
          <p:cNvPicPr>
            <a:picLocks noChangeAspect="1"/>
          </p:cNvPicPr>
          <p:nvPr/>
        </p:nvPicPr>
        <p:blipFill rotWithShape="1">
          <a:blip r:embed="rId3"/>
          <a:srcRect t="15509" r="1" b="28818"/>
          <a:stretch/>
        </p:blipFill>
        <p:spPr>
          <a:xfrm flipH="1">
            <a:off x="866519" y="3706662"/>
            <a:ext cx="3038404" cy="2259844"/>
          </a:xfrm>
          <a:prstGeom prst="rect">
            <a:avLst/>
          </a:prstGeom>
        </p:spPr>
      </p:pic>
      <p:pic>
        <p:nvPicPr>
          <p:cNvPr id="7" name="Picture 6">
            <a:extLst>
              <a:ext uri="{FF2B5EF4-FFF2-40B4-BE49-F238E27FC236}">
                <a16:creationId xmlns:a16="http://schemas.microsoft.com/office/drawing/2014/main" xmlns="" id="{F1EA9379-4DC1-4DE2-A7B2-DD843430F9E1}"/>
              </a:ext>
            </a:extLst>
          </p:cNvPr>
          <p:cNvPicPr>
            <a:picLocks noChangeAspect="1"/>
          </p:cNvPicPr>
          <p:nvPr/>
        </p:nvPicPr>
        <p:blipFill>
          <a:blip r:embed="rId4"/>
          <a:stretch>
            <a:fillRect/>
          </a:stretch>
        </p:blipFill>
        <p:spPr>
          <a:xfrm>
            <a:off x="844554" y="1073404"/>
            <a:ext cx="3047834" cy="2479818"/>
          </a:xfrm>
          <a:prstGeom prst="rect">
            <a:avLst/>
          </a:prstGeom>
        </p:spPr>
      </p:pic>
      <p:pic>
        <p:nvPicPr>
          <p:cNvPr id="6" name="Picture 5">
            <a:extLst>
              <a:ext uri="{FF2B5EF4-FFF2-40B4-BE49-F238E27FC236}">
                <a16:creationId xmlns:a16="http://schemas.microsoft.com/office/drawing/2014/main" xmlns="" id="{775A2F4C-4D45-49C4-AE07-9CD6D72014CD}"/>
              </a:ext>
            </a:extLst>
          </p:cNvPr>
          <p:cNvPicPr>
            <a:picLocks noChangeAspect="1"/>
          </p:cNvPicPr>
          <p:nvPr/>
        </p:nvPicPr>
        <p:blipFill>
          <a:blip r:embed="rId5"/>
          <a:stretch>
            <a:fillRect/>
          </a:stretch>
        </p:blipFill>
        <p:spPr>
          <a:xfrm>
            <a:off x="747729" y="756066"/>
            <a:ext cx="3047834" cy="214172"/>
          </a:xfrm>
          <a:prstGeom prst="rect">
            <a:avLst/>
          </a:prstGeom>
        </p:spPr>
      </p:pic>
      <p:pic>
        <p:nvPicPr>
          <p:cNvPr id="8" name="Picture 7">
            <a:extLst>
              <a:ext uri="{FF2B5EF4-FFF2-40B4-BE49-F238E27FC236}">
                <a16:creationId xmlns:a16="http://schemas.microsoft.com/office/drawing/2014/main" xmlns="" id="{8919D80E-092E-400D-A037-447C06956DA8}"/>
              </a:ext>
            </a:extLst>
          </p:cNvPr>
          <p:cNvPicPr>
            <a:picLocks noChangeAspect="1"/>
          </p:cNvPicPr>
          <p:nvPr/>
        </p:nvPicPr>
        <p:blipFill>
          <a:blip r:embed="rId6"/>
          <a:stretch>
            <a:fillRect/>
          </a:stretch>
        </p:blipFill>
        <p:spPr>
          <a:xfrm>
            <a:off x="3904161" y="3351289"/>
            <a:ext cx="2826804" cy="226597"/>
          </a:xfrm>
          <a:prstGeom prst="rect">
            <a:avLst/>
          </a:prstGeom>
        </p:spPr>
      </p:pic>
      <p:sp>
        <p:nvSpPr>
          <p:cNvPr id="4" name="Oval 3">
            <a:extLst>
              <a:ext uri="{FF2B5EF4-FFF2-40B4-BE49-F238E27FC236}">
                <a16:creationId xmlns:a16="http://schemas.microsoft.com/office/drawing/2014/main" xmlns="" id="{82F3BECE-BF18-4E81-A0E5-02122E834EBC}"/>
              </a:ext>
            </a:extLst>
          </p:cNvPr>
          <p:cNvSpPr/>
          <p:nvPr/>
        </p:nvSpPr>
        <p:spPr>
          <a:xfrm>
            <a:off x="4389784" y="3726887"/>
            <a:ext cx="3816424" cy="2373481"/>
          </a:xfrm>
          <a:custGeom>
            <a:avLst/>
            <a:gdLst>
              <a:gd name="connsiteX0" fmla="*/ 0 w 3816424"/>
              <a:gd name="connsiteY0" fmla="*/ 1186741 h 2373481"/>
              <a:gd name="connsiteX1" fmla="*/ 1908212 w 3816424"/>
              <a:gd name="connsiteY1" fmla="*/ 0 h 2373481"/>
              <a:gd name="connsiteX2" fmla="*/ 3816424 w 3816424"/>
              <a:gd name="connsiteY2" fmla="*/ 1186741 h 2373481"/>
              <a:gd name="connsiteX3" fmla="*/ 1908212 w 3816424"/>
              <a:gd name="connsiteY3" fmla="*/ 2373482 h 2373481"/>
              <a:gd name="connsiteX4" fmla="*/ 0 w 3816424"/>
              <a:gd name="connsiteY4" fmla="*/ 1186741 h 2373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6424" h="2373481" fill="none" extrusionOk="0">
                <a:moveTo>
                  <a:pt x="0" y="1186741"/>
                </a:moveTo>
                <a:cubicBezTo>
                  <a:pt x="136905" y="547563"/>
                  <a:pt x="890309" y="-74033"/>
                  <a:pt x="1908212" y="0"/>
                </a:cubicBezTo>
                <a:cubicBezTo>
                  <a:pt x="2941358" y="-3174"/>
                  <a:pt x="3750305" y="593572"/>
                  <a:pt x="3816424" y="1186741"/>
                </a:cubicBezTo>
                <a:cubicBezTo>
                  <a:pt x="3809065" y="1771986"/>
                  <a:pt x="2907971" y="2448689"/>
                  <a:pt x="1908212" y="2373482"/>
                </a:cubicBezTo>
                <a:cubicBezTo>
                  <a:pt x="937389" y="2419978"/>
                  <a:pt x="17077" y="1846266"/>
                  <a:pt x="0" y="1186741"/>
                </a:cubicBezTo>
                <a:close/>
              </a:path>
              <a:path w="3816424" h="2373481" stroke="0" extrusionOk="0">
                <a:moveTo>
                  <a:pt x="0" y="1186741"/>
                </a:moveTo>
                <a:cubicBezTo>
                  <a:pt x="-45951" y="502978"/>
                  <a:pt x="707842" y="54981"/>
                  <a:pt x="1908212" y="0"/>
                </a:cubicBezTo>
                <a:cubicBezTo>
                  <a:pt x="2998437" y="7652"/>
                  <a:pt x="3700314" y="535014"/>
                  <a:pt x="3816424" y="1186741"/>
                </a:cubicBezTo>
                <a:cubicBezTo>
                  <a:pt x="3725018" y="1931423"/>
                  <a:pt x="2956082" y="2406677"/>
                  <a:pt x="1908212" y="2373482"/>
                </a:cubicBezTo>
                <a:cubicBezTo>
                  <a:pt x="803452" y="2345642"/>
                  <a:pt x="104162" y="1891929"/>
                  <a:pt x="0" y="1186741"/>
                </a:cubicBezTo>
                <a:close/>
              </a:path>
            </a:pathLst>
          </a:custGeom>
          <a:ln w="34925">
            <a:solidFill>
              <a:schemeClr val="tx1"/>
            </a:solidFill>
            <a:extLst>
              <a:ext uri="{C807C97D-BFC1-408E-A445-0C87EB9F89A2}">
                <ask:lineSketchStyleProps xmlns="" xmlns:ask="http://schemas.microsoft.com/office/drawing/2018/sketchyshapes" sd="1219033472">
                  <a:prstGeom prst="ellipse">
                    <a:avLst/>
                  </a:prstGeom>
                  <ask:type>
                    <ask:lineSketchCurved/>
                  </ask:type>
                </ask:lineSketchStyleProps>
              </a:ext>
            </a:extLst>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latin typeface="Arial Narrow" panose="020B0606020202030204" pitchFamily="34" charset="0"/>
            </a:endParaRPr>
          </a:p>
        </p:txBody>
      </p:sp>
      <p:cxnSp>
        <p:nvCxnSpPr>
          <p:cNvPr id="15" name="Straight Arrow Connector 14">
            <a:extLst>
              <a:ext uri="{FF2B5EF4-FFF2-40B4-BE49-F238E27FC236}">
                <a16:creationId xmlns:a16="http://schemas.microsoft.com/office/drawing/2014/main" xmlns="" id="{567901E9-1A54-499C-98D6-5C2B0609E2EC}"/>
              </a:ext>
            </a:extLst>
          </p:cNvPr>
          <p:cNvCxnSpPr>
            <a:cxnSpLocks/>
          </p:cNvCxnSpPr>
          <p:nvPr/>
        </p:nvCxnSpPr>
        <p:spPr>
          <a:xfrm>
            <a:off x="5785832" y="3921197"/>
            <a:ext cx="0" cy="1428135"/>
          </a:xfrm>
          <a:prstGeom prst="straightConnector1">
            <a:avLst/>
          </a:prstGeom>
          <a:ln w="44450">
            <a:solidFill>
              <a:srgbClr val="040808"/>
            </a:solidFill>
            <a:tailEnd type="triangle"/>
          </a:ln>
        </p:spPr>
        <p:style>
          <a:lnRef idx="2">
            <a:schemeClr val="accent1"/>
          </a:lnRef>
          <a:fillRef idx="0">
            <a:schemeClr val="accent1"/>
          </a:fillRef>
          <a:effectRef idx="1">
            <a:schemeClr val="accent1"/>
          </a:effectRef>
          <a:fontRef idx="minor">
            <a:schemeClr val="tx1"/>
          </a:fontRef>
        </p:style>
      </p:cxnSp>
      <p:sp>
        <p:nvSpPr>
          <p:cNvPr id="18" name="TextBox 17">
            <a:extLst>
              <a:ext uri="{FF2B5EF4-FFF2-40B4-BE49-F238E27FC236}">
                <a16:creationId xmlns:a16="http://schemas.microsoft.com/office/drawing/2014/main" xmlns="" id="{891E3F8C-F504-4648-9594-91B202CB39C8}"/>
              </a:ext>
            </a:extLst>
          </p:cNvPr>
          <p:cNvSpPr txBox="1"/>
          <p:nvPr/>
        </p:nvSpPr>
        <p:spPr>
          <a:xfrm>
            <a:off x="7516065" y="3630113"/>
            <a:ext cx="1087157" cy="400110"/>
          </a:xfrm>
          <a:prstGeom prst="rect">
            <a:avLst/>
          </a:prstGeom>
          <a:noFill/>
        </p:spPr>
        <p:txBody>
          <a:bodyPr wrap="none" rtlCol="0">
            <a:spAutoFit/>
          </a:bodyPr>
          <a:lstStyle/>
          <a:p>
            <a:r>
              <a:rPr lang="en-US" sz="2000" dirty="0">
                <a:latin typeface="Arial Narrow" panose="020B0606020202030204" pitchFamily="34" charset="0"/>
              </a:rPr>
              <a:t>Periphery</a:t>
            </a:r>
          </a:p>
        </p:txBody>
      </p:sp>
      <p:cxnSp>
        <p:nvCxnSpPr>
          <p:cNvPr id="20" name="Straight Arrow Connector 19">
            <a:extLst>
              <a:ext uri="{FF2B5EF4-FFF2-40B4-BE49-F238E27FC236}">
                <a16:creationId xmlns:a16="http://schemas.microsoft.com/office/drawing/2014/main" xmlns="" id="{CCF00D49-BED1-48A6-A62D-3999958D9548}"/>
              </a:ext>
            </a:extLst>
          </p:cNvPr>
          <p:cNvCxnSpPr>
            <a:cxnSpLocks/>
            <a:stCxn id="18" idx="2"/>
          </p:cNvCxnSpPr>
          <p:nvPr/>
        </p:nvCxnSpPr>
        <p:spPr>
          <a:xfrm flipH="1">
            <a:off x="7827853" y="4030223"/>
            <a:ext cx="231791" cy="263079"/>
          </a:xfrm>
          <a:prstGeom prst="straightConnector1">
            <a:avLst/>
          </a:prstGeom>
          <a:ln>
            <a:solidFill>
              <a:srgbClr val="040808"/>
            </a:solidFill>
            <a:tailEnd type="triangle"/>
          </a:ln>
        </p:spPr>
        <p:style>
          <a:lnRef idx="2">
            <a:schemeClr val="accent1"/>
          </a:lnRef>
          <a:fillRef idx="0">
            <a:schemeClr val="accent1"/>
          </a:fillRef>
          <a:effectRef idx="1">
            <a:schemeClr val="accent1"/>
          </a:effectRef>
          <a:fontRef idx="minor">
            <a:schemeClr val="tx1"/>
          </a:fontRef>
        </p:style>
      </p:cxnSp>
      <p:sp>
        <p:nvSpPr>
          <p:cNvPr id="24" name="TextBox 23">
            <a:extLst>
              <a:ext uri="{FF2B5EF4-FFF2-40B4-BE49-F238E27FC236}">
                <a16:creationId xmlns:a16="http://schemas.microsoft.com/office/drawing/2014/main" xmlns="" id="{27C1DF9E-9072-4E6F-9BAA-2EFFF69CE92A}"/>
              </a:ext>
            </a:extLst>
          </p:cNvPr>
          <p:cNvSpPr txBox="1"/>
          <p:nvPr/>
        </p:nvSpPr>
        <p:spPr>
          <a:xfrm>
            <a:off x="5429771" y="5553626"/>
            <a:ext cx="1317990" cy="400110"/>
          </a:xfrm>
          <a:prstGeom prst="rect">
            <a:avLst/>
          </a:prstGeom>
          <a:noFill/>
        </p:spPr>
        <p:txBody>
          <a:bodyPr wrap="none" rtlCol="0">
            <a:spAutoFit/>
          </a:bodyPr>
          <a:lstStyle/>
          <a:p>
            <a:r>
              <a:rPr lang="en-US" sz="2000" i="1" dirty="0">
                <a:latin typeface="Arial Narrow" panose="020B0606020202030204" pitchFamily="34" charset="0"/>
              </a:rPr>
              <a:t>participation</a:t>
            </a:r>
          </a:p>
        </p:txBody>
      </p:sp>
      <p:sp>
        <p:nvSpPr>
          <p:cNvPr id="25" name="TextBox 24">
            <a:extLst>
              <a:ext uri="{FF2B5EF4-FFF2-40B4-BE49-F238E27FC236}">
                <a16:creationId xmlns:a16="http://schemas.microsoft.com/office/drawing/2014/main" xmlns="" id="{7A150A06-B217-4FFA-BE03-C09E2624A819}"/>
              </a:ext>
            </a:extLst>
          </p:cNvPr>
          <p:cNvSpPr txBox="1"/>
          <p:nvPr/>
        </p:nvSpPr>
        <p:spPr>
          <a:xfrm>
            <a:off x="4663793" y="4917704"/>
            <a:ext cx="978153" cy="707886"/>
          </a:xfrm>
          <a:prstGeom prst="rect">
            <a:avLst/>
          </a:prstGeom>
          <a:noFill/>
        </p:spPr>
        <p:txBody>
          <a:bodyPr wrap="none" rtlCol="0">
            <a:spAutoFit/>
          </a:bodyPr>
          <a:lstStyle/>
          <a:p>
            <a:r>
              <a:rPr lang="en-US" sz="2000" i="1" dirty="0">
                <a:latin typeface="Arial Narrow" panose="020B0606020202030204" pitchFamily="34" charset="0"/>
              </a:rPr>
              <a:t>situated </a:t>
            </a:r>
          </a:p>
          <a:p>
            <a:r>
              <a:rPr lang="en-US" sz="2000" i="1" dirty="0">
                <a:latin typeface="Arial Narrow" panose="020B0606020202030204" pitchFamily="34" charset="0"/>
              </a:rPr>
              <a:t>learning</a:t>
            </a:r>
          </a:p>
        </p:txBody>
      </p:sp>
      <p:sp>
        <p:nvSpPr>
          <p:cNvPr id="26" name="TextBox 25">
            <a:extLst>
              <a:ext uri="{FF2B5EF4-FFF2-40B4-BE49-F238E27FC236}">
                <a16:creationId xmlns:a16="http://schemas.microsoft.com/office/drawing/2014/main" xmlns="" id="{BB12236D-2D1A-4AC5-8B9F-8AF5FCA331C9}"/>
              </a:ext>
            </a:extLst>
          </p:cNvPr>
          <p:cNvSpPr txBox="1"/>
          <p:nvPr/>
        </p:nvSpPr>
        <p:spPr>
          <a:xfrm>
            <a:off x="4489364" y="4200960"/>
            <a:ext cx="922047" cy="707886"/>
          </a:xfrm>
          <a:prstGeom prst="rect">
            <a:avLst/>
          </a:prstGeom>
          <a:noFill/>
        </p:spPr>
        <p:txBody>
          <a:bodyPr wrap="none" rtlCol="0">
            <a:spAutoFit/>
          </a:bodyPr>
          <a:lstStyle/>
          <a:p>
            <a:r>
              <a:rPr lang="en-US" sz="2000" i="1" dirty="0">
                <a:latin typeface="Arial Narrow" panose="020B0606020202030204" pitchFamily="34" charset="0"/>
              </a:rPr>
              <a:t>  social</a:t>
            </a:r>
          </a:p>
          <a:p>
            <a:r>
              <a:rPr lang="en-US" sz="2000" i="1" dirty="0">
                <a:latin typeface="Arial Narrow" panose="020B0606020202030204" pitchFamily="34" charset="0"/>
              </a:rPr>
              <a:t>practice</a:t>
            </a:r>
          </a:p>
        </p:txBody>
      </p:sp>
      <p:sp>
        <p:nvSpPr>
          <p:cNvPr id="31" name="Rectangle 30">
            <a:extLst>
              <a:ext uri="{FF2B5EF4-FFF2-40B4-BE49-F238E27FC236}">
                <a16:creationId xmlns:a16="http://schemas.microsoft.com/office/drawing/2014/main" xmlns="" id="{28A16229-618C-4DE1-8425-1CDEBCCDEC84}"/>
              </a:ext>
            </a:extLst>
          </p:cNvPr>
          <p:cNvSpPr/>
          <p:nvPr/>
        </p:nvSpPr>
        <p:spPr>
          <a:xfrm>
            <a:off x="5785832" y="3780545"/>
            <a:ext cx="2194572" cy="1631216"/>
          </a:xfrm>
          <a:prstGeom prst="rect">
            <a:avLst/>
          </a:prstGeom>
        </p:spPr>
        <p:txBody>
          <a:bodyPr wrap="square">
            <a:spAutoFit/>
          </a:bodyPr>
          <a:lstStyle/>
          <a:p>
            <a:pPr fontAlgn="base">
              <a:buFont typeface="+mj-lt"/>
              <a:buAutoNum type="arabicPeriod"/>
            </a:pPr>
            <a:r>
              <a:rPr lang="en-US" sz="2000" dirty="0">
                <a:solidFill>
                  <a:srgbClr val="242729"/>
                </a:solidFill>
                <a:latin typeface="Arial Narrow" panose="020B0606020202030204" pitchFamily="34" charset="0"/>
              </a:rPr>
              <a:t>Novice</a:t>
            </a:r>
          </a:p>
          <a:p>
            <a:pPr fontAlgn="base">
              <a:buFont typeface="+mj-lt"/>
              <a:buAutoNum type="arabicPeriod"/>
            </a:pPr>
            <a:r>
              <a:rPr lang="en-US" sz="2000" dirty="0">
                <a:solidFill>
                  <a:srgbClr val="242729"/>
                </a:solidFill>
                <a:latin typeface="Arial Narrow" panose="020B0606020202030204" pitchFamily="34" charset="0"/>
              </a:rPr>
              <a:t>Advanced beginner</a:t>
            </a:r>
          </a:p>
          <a:p>
            <a:pPr fontAlgn="base">
              <a:buFont typeface="+mj-lt"/>
              <a:buAutoNum type="arabicPeriod"/>
            </a:pPr>
            <a:r>
              <a:rPr lang="en-US" sz="2000" dirty="0">
                <a:solidFill>
                  <a:srgbClr val="242729"/>
                </a:solidFill>
                <a:latin typeface="Arial Narrow" panose="020B0606020202030204" pitchFamily="34" charset="0"/>
              </a:rPr>
              <a:t>Competent</a:t>
            </a:r>
          </a:p>
          <a:p>
            <a:pPr fontAlgn="base">
              <a:buFont typeface="+mj-lt"/>
              <a:buAutoNum type="arabicPeriod"/>
            </a:pPr>
            <a:r>
              <a:rPr lang="en-US" sz="2000" dirty="0">
                <a:solidFill>
                  <a:srgbClr val="242729"/>
                </a:solidFill>
                <a:latin typeface="Arial Narrow" panose="020B0606020202030204" pitchFamily="34" charset="0"/>
              </a:rPr>
              <a:t>Proficient</a:t>
            </a:r>
          </a:p>
          <a:p>
            <a:pPr fontAlgn="base">
              <a:buFont typeface="+mj-lt"/>
              <a:buAutoNum type="arabicPeriod"/>
            </a:pPr>
            <a:r>
              <a:rPr lang="en-US" sz="2000" dirty="0">
                <a:solidFill>
                  <a:srgbClr val="242729"/>
                </a:solidFill>
                <a:latin typeface="Arial Narrow" panose="020B0606020202030204" pitchFamily="34" charset="0"/>
              </a:rPr>
              <a:t>Expert</a:t>
            </a:r>
            <a:endParaRPr lang="en-US" sz="2000" b="0" i="0" dirty="0">
              <a:solidFill>
                <a:srgbClr val="242729"/>
              </a:solidFill>
              <a:effectLst/>
              <a:latin typeface="Arial Narrow" panose="020B0606020202030204" pitchFamily="34" charset="0"/>
            </a:endParaRPr>
          </a:p>
        </p:txBody>
      </p:sp>
      <p:sp>
        <p:nvSpPr>
          <p:cNvPr id="34" name="Rectangle 33">
            <a:extLst>
              <a:ext uri="{FF2B5EF4-FFF2-40B4-BE49-F238E27FC236}">
                <a16:creationId xmlns:a16="http://schemas.microsoft.com/office/drawing/2014/main" xmlns="" id="{B8F701B8-33CA-49CE-AE27-8CA929F34D45}"/>
              </a:ext>
            </a:extLst>
          </p:cNvPr>
          <p:cNvSpPr/>
          <p:nvPr/>
        </p:nvSpPr>
        <p:spPr>
          <a:xfrm>
            <a:off x="724888" y="6224057"/>
            <a:ext cx="10098868" cy="415307"/>
          </a:xfrm>
          <a:prstGeom prst="rect">
            <a:avLst/>
          </a:prstGeom>
        </p:spPr>
        <p:txBody>
          <a:bodyPr wrap="square">
            <a:spAutoFit/>
          </a:bodyPr>
          <a:lstStyle/>
          <a:p>
            <a:pPr marL="180340" marR="0" indent="-180340">
              <a:lnSpc>
                <a:spcPct val="115000"/>
              </a:lnSpc>
              <a:spcBef>
                <a:spcPts val="0"/>
              </a:spcBef>
              <a:spcAft>
                <a:spcPts val="0"/>
              </a:spcAft>
            </a:pPr>
            <a:r>
              <a:rPr lang="en-US" sz="2000" spc="5" dirty="0">
                <a:latin typeface="Arial Narrow" panose="020B0606020202030204" pitchFamily="34" charset="0"/>
                <a:ea typeface="Arial" panose="020B0604020202020204" pitchFamily="34" charset="0"/>
                <a:cs typeface="Calibri" panose="020F0502020204030204" pitchFamily="34" charset="0"/>
              </a:rPr>
              <a:t>La</a:t>
            </a:r>
            <a:r>
              <a:rPr lang="en-US" sz="2000" spc="-5" dirty="0">
                <a:latin typeface="Arial Narrow" panose="020B0606020202030204" pitchFamily="34" charset="0"/>
                <a:ea typeface="Arial" panose="020B0604020202020204" pitchFamily="34" charset="0"/>
                <a:cs typeface="Calibri" panose="020F0502020204030204" pitchFamily="34" charset="0"/>
              </a:rPr>
              <a:t>v</a:t>
            </a:r>
            <a:r>
              <a:rPr lang="en-US" sz="2000" spc="5" dirty="0">
                <a:latin typeface="Arial Narrow" panose="020B0606020202030204" pitchFamily="34" charset="0"/>
                <a:ea typeface="Arial" panose="020B0604020202020204" pitchFamily="34" charset="0"/>
                <a:cs typeface="Calibri" panose="020F0502020204030204" pitchFamily="34" charset="0"/>
              </a:rPr>
              <a:t>e</a:t>
            </a:r>
            <a:r>
              <a:rPr lang="en-US" sz="2000" dirty="0">
                <a:latin typeface="Arial Narrow" panose="020B0606020202030204" pitchFamily="34" charset="0"/>
                <a:ea typeface="Arial" panose="020B0604020202020204" pitchFamily="34" charset="0"/>
                <a:cs typeface="Calibri" panose="020F0502020204030204" pitchFamily="34" charset="0"/>
              </a:rPr>
              <a:t>,</a:t>
            </a:r>
            <a:r>
              <a:rPr lang="en-US" sz="2000" spc="35" dirty="0">
                <a:latin typeface="Arial Narrow" panose="020B0606020202030204" pitchFamily="34" charset="0"/>
                <a:ea typeface="Arial" panose="020B0604020202020204" pitchFamily="34" charset="0"/>
                <a:cs typeface="Calibri" panose="020F0502020204030204" pitchFamily="34" charset="0"/>
              </a:rPr>
              <a:t> </a:t>
            </a:r>
            <a:r>
              <a:rPr lang="en-US" sz="2000" spc="5" dirty="0">
                <a:latin typeface="Arial Narrow" panose="020B0606020202030204" pitchFamily="34" charset="0"/>
                <a:ea typeface="Arial" panose="020B0604020202020204" pitchFamily="34" charset="0"/>
                <a:cs typeface="Calibri" panose="020F0502020204030204" pitchFamily="34" charset="0"/>
              </a:rPr>
              <a:t>J</a:t>
            </a:r>
            <a:r>
              <a:rPr lang="en-US" sz="2000" dirty="0">
                <a:latin typeface="Arial Narrow" panose="020B0606020202030204" pitchFamily="34" charset="0"/>
                <a:ea typeface="Arial" panose="020B0604020202020204" pitchFamily="34" charset="0"/>
                <a:cs typeface="Calibri" panose="020F0502020204030204" pitchFamily="34" charset="0"/>
              </a:rPr>
              <a:t>.</a:t>
            </a:r>
            <a:r>
              <a:rPr lang="en-US" sz="2000" spc="25" dirty="0">
                <a:latin typeface="Arial Narrow" panose="020B0606020202030204" pitchFamily="34" charset="0"/>
                <a:ea typeface="Arial" panose="020B0604020202020204" pitchFamily="34" charset="0"/>
                <a:cs typeface="Calibri" panose="020F0502020204030204" pitchFamily="34" charset="0"/>
              </a:rPr>
              <a:t> </a:t>
            </a:r>
            <a:r>
              <a:rPr lang="en-US" sz="2000" spc="5" dirty="0">
                <a:latin typeface="Arial Narrow" panose="020B0606020202030204" pitchFamily="34" charset="0"/>
                <a:ea typeface="Arial" panose="020B0604020202020204" pitchFamily="34" charset="0"/>
                <a:cs typeface="Calibri" panose="020F0502020204030204" pitchFamily="34" charset="0"/>
              </a:rPr>
              <a:t>&amp;</a:t>
            </a:r>
            <a:r>
              <a:rPr lang="en-US" sz="2000" dirty="0">
                <a:latin typeface="Arial Narrow" panose="020B0606020202030204" pitchFamily="34" charset="0"/>
                <a:ea typeface="Arial" panose="020B0604020202020204" pitchFamily="34" charset="0"/>
                <a:cs typeface="Calibri" panose="020F0502020204030204" pitchFamily="34" charset="0"/>
              </a:rPr>
              <a:t> </a:t>
            </a:r>
            <a:r>
              <a:rPr lang="en-US" sz="2000" spc="40" dirty="0">
                <a:latin typeface="Arial Narrow" panose="020B0606020202030204" pitchFamily="34" charset="0"/>
                <a:ea typeface="Arial" panose="020B0604020202020204" pitchFamily="34" charset="0"/>
                <a:cs typeface="Calibri" panose="020F0502020204030204" pitchFamily="34" charset="0"/>
              </a:rPr>
              <a:t>W</a:t>
            </a:r>
            <a:r>
              <a:rPr lang="en-US" sz="2000" spc="-10" dirty="0">
                <a:latin typeface="Arial Narrow" panose="020B0606020202030204" pitchFamily="34" charset="0"/>
                <a:ea typeface="Arial" panose="020B0604020202020204" pitchFamily="34" charset="0"/>
                <a:cs typeface="Calibri" panose="020F0502020204030204" pitchFamily="34" charset="0"/>
              </a:rPr>
              <a:t>en</a:t>
            </a:r>
            <a:r>
              <a:rPr lang="en-US" sz="2000" spc="5" dirty="0">
                <a:latin typeface="Arial Narrow" panose="020B0606020202030204" pitchFamily="34" charset="0"/>
                <a:ea typeface="Arial" panose="020B0604020202020204" pitchFamily="34" charset="0"/>
                <a:cs typeface="Calibri" panose="020F0502020204030204" pitchFamily="34" charset="0"/>
              </a:rPr>
              <a:t>ge</a:t>
            </a:r>
            <a:r>
              <a:rPr lang="en-US" sz="2000" dirty="0">
                <a:latin typeface="Arial Narrow" panose="020B0606020202030204" pitchFamily="34" charset="0"/>
                <a:ea typeface="Arial" panose="020B0604020202020204" pitchFamily="34" charset="0"/>
                <a:cs typeface="Calibri" panose="020F0502020204030204" pitchFamily="34" charset="0"/>
              </a:rPr>
              <a:t>r,</a:t>
            </a:r>
            <a:r>
              <a:rPr lang="en-US" sz="2000" spc="35" dirty="0">
                <a:latin typeface="Arial Narrow" panose="020B0606020202030204" pitchFamily="34" charset="0"/>
                <a:ea typeface="Arial" panose="020B0604020202020204" pitchFamily="34" charset="0"/>
                <a:cs typeface="Calibri" panose="020F0502020204030204" pitchFamily="34" charset="0"/>
              </a:rPr>
              <a:t> </a:t>
            </a:r>
            <a:r>
              <a:rPr lang="en-US" sz="2000" spc="-15" dirty="0">
                <a:latin typeface="Arial Narrow" panose="020B0606020202030204" pitchFamily="34" charset="0"/>
                <a:ea typeface="Arial" panose="020B0604020202020204" pitchFamily="34" charset="0"/>
                <a:cs typeface="Calibri" panose="020F0502020204030204" pitchFamily="34" charset="0"/>
              </a:rPr>
              <a:t>E</a:t>
            </a:r>
            <a:r>
              <a:rPr lang="en-US" sz="2000" dirty="0">
                <a:latin typeface="Arial Narrow" panose="020B0606020202030204" pitchFamily="34" charset="0"/>
                <a:ea typeface="Arial" panose="020B0604020202020204" pitchFamily="34" charset="0"/>
                <a:cs typeface="Calibri" panose="020F0502020204030204" pitchFamily="34" charset="0"/>
              </a:rPr>
              <a:t>.</a:t>
            </a:r>
            <a:r>
              <a:rPr lang="en-US" sz="2000" spc="35" dirty="0">
                <a:latin typeface="Arial Narrow" panose="020B0606020202030204" pitchFamily="34" charset="0"/>
                <a:ea typeface="Arial" panose="020B0604020202020204" pitchFamily="34" charset="0"/>
                <a:cs typeface="Calibri" panose="020F0502020204030204" pitchFamily="34" charset="0"/>
              </a:rPr>
              <a:t> </a:t>
            </a:r>
            <a:r>
              <a:rPr lang="en-US" sz="2000" dirty="0">
                <a:latin typeface="Arial Narrow" panose="020B0606020202030204" pitchFamily="34" charset="0"/>
                <a:ea typeface="Arial" panose="020B0604020202020204" pitchFamily="34" charset="0"/>
                <a:cs typeface="Calibri" panose="020F0502020204030204" pitchFamily="34" charset="0"/>
              </a:rPr>
              <a:t>(</a:t>
            </a:r>
            <a:r>
              <a:rPr lang="en-US" sz="2000" spc="5" dirty="0">
                <a:latin typeface="Arial Narrow" panose="020B0606020202030204" pitchFamily="34" charset="0"/>
                <a:ea typeface="Arial" panose="020B0604020202020204" pitchFamily="34" charset="0"/>
                <a:cs typeface="Calibri" panose="020F0502020204030204" pitchFamily="34" charset="0"/>
              </a:rPr>
              <a:t>1</a:t>
            </a:r>
            <a:r>
              <a:rPr lang="en-US" sz="2000" spc="-10" dirty="0">
                <a:latin typeface="Arial Narrow" panose="020B0606020202030204" pitchFamily="34" charset="0"/>
                <a:ea typeface="Arial" panose="020B0604020202020204" pitchFamily="34" charset="0"/>
                <a:cs typeface="Calibri" panose="020F0502020204030204" pitchFamily="34" charset="0"/>
              </a:rPr>
              <a:t>9</a:t>
            </a:r>
            <a:r>
              <a:rPr lang="en-US" sz="2000" spc="5" dirty="0">
                <a:latin typeface="Arial Narrow" panose="020B0606020202030204" pitchFamily="34" charset="0"/>
                <a:ea typeface="Arial" panose="020B0604020202020204" pitchFamily="34" charset="0"/>
                <a:cs typeface="Calibri" panose="020F0502020204030204" pitchFamily="34" charset="0"/>
              </a:rPr>
              <a:t>91</a:t>
            </a:r>
            <a:r>
              <a:rPr lang="en-US" sz="2000" dirty="0">
                <a:latin typeface="Arial Narrow" panose="020B0606020202030204" pitchFamily="34" charset="0"/>
                <a:ea typeface="Arial" panose="020B0604020202020204" pitchFamily="34" charset="0"/>
                <a:cs typeface="Calibri" panose="020F0502020204030204" pitchFamily="34" charset="0"/>
              </a:rPr>
              <a:t>)</a:t>
            </a:r>
            <a:r>
              <a:rPr lang="en-US" sz="2000" spc="35" dirty="0">
                <a:latin typeface="Arial Narrow" panose="020B0606020202030204" pitchFamily="34" charset="0"/>
                <a:ea typeface="Arial" panose="020B0604020202020204" pitchFamily="34" charset="0"/>
                <a:cs typeface="Calibri" panose="020F0502020204030204" pitchFamily="34" charset="0"/>
              </a:rPr>
              <a:t> </a:t>
            </a:r>
            <a:r>
              <a:rPr lang="en-US" sz="2000" i="1" dirty="0">
                <a:latin typeface="Arial Narrow" panose="020B0606020202030204" pitchFamily="34" charset="0"/>
                <a:ea typeface="Arial" panose="020B0604020202020204" pitchFamily="34" charset="0"/>
                <a:cs typeface="Calibri" panose="020F0502020204030204" pitchFamily="34" charset="0"/>
              </a:rPr>
              <a:t>S</a:t>
            </a:r>
            <a:r>
              <a:rPr lang="en-US" sz="2000" i="1" spc="-10" dirty="0">
                <a:latin typeface="Arial Narrow" panose="020B0606020202030204" pitchFamily="34" charset="0"/>
                <a:ea typeface="Arial" panose="020B0604020202020204" pitchFamily="34" charset="0"/>
                <a:cs typeface="Calibri" panose="020F0502020204030204" pitchFamily="34" charset="0"/>
              </a:rPr>
              <a:t>i</a:t>
            </a:r>
            <a:r>
              <a:rPr lang="en-US" sz="2000" i="1" dirty="0">
                <a:latin typeface="Arial Narrow" panose="020B0606020202030204" pitchFamily="34" charset="0"/>
                <a:ea typeface="Arial" panose="020B0604020202020204" pitchFamily="34" charset="0"/>
                <a:cs typeface="Calibri" panose="020F0502020204030204" pitchFamily="34" charset="0"/>
              </a:rPr>
              <a:t>t</a:t>
            </a:r>
            <a:r>
              <a:rPr lang="en-US" sz="2000" i="1" spc="5" dirty="0">
                <a:latin typeface="Arial Narrow" panose="020B0606020202030204" pitchFamily="34" charset="0"/>
                <a:ea typeface="Arial" panose="020B0604020202020204" pitchFamily="34" charset="0"/>
                <a:cs typeface="Calibri" panose="020F0502020204030204" pitchFamily="34" charset="0"/>
              </a:rPr>
              <a:t>ua</a:t>
            </a:r>
            <a:r>
              <a:rPr lang="en-US" sz="2000" i="1" spc="-10" dirty="0">
                <a:latin typeface="Arial Narrow" panose="020B0606020202030204" pitchFamily="34" charset="0"/>
                <a:ea typeface="Arial" panose="020B0604020202020204" pitchFamily="34" charset="0"/>
                <a:cs typeface="Calibri" panose="020F0502020204030204" pitchFamily="34" charset="0"/>
              </a:rPr>
              <a:t>t</a:t>
            </a:r>
            <a:r>
              <a:rPr lang="en-US" sz="2000" i="1" spc="5" dirty="0">
                <a:latin typeface="Arial Narrow" panose="020B0606020202030204" pitchFamily="34" charset="0"/>
                <a:ea typeface="Arial" panose="020B0604020202020204" pitchFamily="34" charset="0"/>
                <a:cs typeface="Calibri" panose="020F0502020204030204" pitchFamily="34" charset="0"/>
              </a:rPr>
              <a:t>e</a:t>
            </a:r>
            <a:r>
              <a:rPr lang="en-US" sz="2000" i="1" dirty="0">
                <a:latin typeface="Arial Narrow" panose="020B0606020202030204" pitchFamily="34" charset="0"/>
                <a:ea typeface="Arial" panose="020B0604020202020204" pitchFamily="34" charset="0"/>
                <a:cs typeface="Calibri" panose="020F0502020204030204" pitchFamily="34" charset="0"/>
              </a:rPr>
              <a:t>d</a:t>
            </a:r>
            <a:r>
              <a:rPr lang="en-US" sz="2000" i="1" spc="35" dirty="0">
                <a:latin typeface="Arial Narrow" panose="020B0606020202030204" pitchFamily="34" charset="0"/>
                <a:ea typeface="Arial" panose="020B0604020202020204" pitchFamily="34" charset="0"/>
                <a:cs typeface="Calibri" panose="020F0502020204030204" pitchFamily="34" charset="0"/>
              </a:rPr>
              <a:t> </a:t>
            </a:r>
            <a:r>
              <a:rPr lang="en-US" sz="2000" i="1" spc="-10" dirty="0">
                <a:latin typeface="Arial Narrow" panose="020B0606020202030204" pitchFamily="34" charset="0"/>
                <a:ea typeface="Arial" panose="020B0604020202020204" pitchFamily="34" charset="0"/>
                <a:cs typeface="Calibri" panose="020F0502020204030204" pitchFamily="34" charset="0"/>
              </a:rPr>
              <a:t>L</a:t>
            </a:r>
            <a:r>
              <a:rPr lang="en-US" sz="2000" i="1" spc="5" dirty="0">
                <a:latin typeface="Arial Narrow" panose="020B0606020202030204" pitchFamily="34" charset="0"/>
                <a:ea typeface="Arial" panose="020B0604020202020204" pitchFamily="34" charset="0"/>
                <a:cs typeface="Calibri" panose="020F0502020204030204" pitchFamily="34" charset="0"/>
              </a:rPr>
              <a:t>ea</a:t>
            </a:r>
            <a:r>
              <a:rPr lang="en-US" sz="2000" i="1" dirty="0">
                <a:latin typeface="Arial Narrow" panose="020B0606020202030204" pitchFamily="34" charset="0"/>
                <a:ea typeface="Arial" panose="020B0604020202020204" pitchFamily="34" charset="0"/>
                <a:cs typeface="Calibri" panose="020F0502020204030204" pitchFamily="34" charset="0"/>
              </a:rPr>
              <a:t>r</a:t>
            </a:r>
            <a:r>
              <a:rPr lang="en-US" sz="2000" i="1" spc="-10" dirty="0">
                <a:latin typeface="Arial Narrow" panose="020B0606020202030204" pitchFamily="34" charset="0"/>
                <a:ea typeface="Arial" panose="020B0604020202020204" pitchFamily="34" charset="0"/>
                <a:cs typeface="Calibri" panose="020F0502020204030204" pitchFamily="34" charset="0"/>
              </a:rPr>
              <a:t>n</a:t>
            </a:r>
            <a:r>
              <a:rPr lang="en-US" sz="2000" i="1" spc="5" dirty="0">
                <a:latin typeface="Arial Narrow" panose="020B0606020202030204" pitchFamily="34" charset="0"/>
                <a:ea typeface="Arial" panose="020B0604020202020204" pitchFamily="34" charset="0"/>
                <a:cs typeface="Calibri" panose="020F0502020204030204" pitchFamily="34" charset="0"/>
              </a:rPr>
              <a:t>in</a:t>
            </a:r>
            <a:r>
              <a:rPr lang="en-US" sz="2000" i="1" spc="-10" dirty="0">
                <a:latin typeface="Arial Narrow" panose="020B0606020202030204" pitchFamily="34" charset="0"/>
                <a:ea typeface="Arial" panose="020B0604020202020204" pitchFamily="34" charset="0"/>
                <a:cs typeface="Calibri" panose="020F0502020204030204" pitchFamily="34" charset="0"/>
              </a:rPr>
              <a:t>g</a:t>
            </a:r>
            <a:r>
              <a:rPr lang="en-US" sz="2000" i="1" dirty="0">
                <a:latin typeface="Arial Narrow" panose="020B0606020202030204" pitchFamily="34" charset="0"/>
                <a:ea typeface="Arial" panose="020B0604020202020204" pitchFamily="34" charset="0"/>
                <a:cs typeface="Calibri" panose="020F0502020204030204" pitchFamily="34" charset="0"/>
              </a:rPr>
              <a:t>: </a:t>
            </a:r>
            <a:r>
              <a:rPr lang="en-US" sz="2000" i="1" spc="5" dirty="0">
                <a:latin typeface="Arial Narrow" panose="020B0606020202030204" pitchFamily="34" charset="0"/>
                <a:ea typeface="Arial" panose="020B0604020202020204" pitchFamily="34" charset="0"/>
                <a:cs typeface="Calibri" panose="020F0502020204030204" pitchFamily="34" charset="0"/>
              </a:rPr>
              <a:t>Legi</a:t>
            </a:r>
            <a:r>
              <a:rPr lang="en-US" sz="2000" i="1" spc="-10" dirty="0">
                <a:latin typeface="Arial Narrow" panose="020B0606020202030204" pitchFamily="34" charset="0"/>
                <a:ea typeface="Arial" panose="020B0604020202020204" pitchFamily="34" charset="0"/>
                <a:cs typeface="Calibri" panose="020F0502020204030204" pitchFamily="34" charset="0"/>
              </a:rPr>
              <a:t>t</a:t>
            </a:r>
            <a:r>
              <a:rPr lang="en-US" sz="2000" i="1" spc="5" dirty="0">
                <a:latin typeface="Arial Narrow" panose="020B0606020202030204" pitchFamily="34" charset="0"/>
                <a:ea typeface="Arial" panose="020B0604020202020204" pitchFamily="34" charset="0"/>
                <a:cs typeface="Calibri" panose="020F0502020204030204" pitchFamily="34" charset="0"/>
              </a:rPr>
              <a:t>im</a:t>
            </a:r>
            <a:r>
              <a:rPr lang="en-US" sz="2000" i="1" spc="-10" dirty="0">
                <a:latin typeface="Arial Narrow" panose="020B0606020202030204" pitchFamily="34" charset="0"/>
                <a:ea typeface="Arial" panose="020B0604020202020204" pitchFamily="34" charset="0"/>
                <a:cs typeface="Calibri" panose="020F0502020204030204" pitchFamily="34" charset="0"/>
              </a:rPr>
              <a:t>a</a:t>
            </a:r>
            <a:r>
              <a:rPr lang="en-US" sz="2000" i="1" dirty="0">
                <a:latin typeface="Arial Narrow" panose="020B0606020202030204" pitchFamily="34" charset="0"/>
                <a:ea typeface="Arial" panose="020B0604020202020204" pitchFamily="34" charset="0"/>
                <a:cs typeface="Calibri" panose="020F0502020204030204" pitchFamily="34" charset="0"/>
              </a:rPr>
              <a:t>te </a:t>
            </a:r>
            <a:r>
              <a:rPr lang="en-US" sz="2000" i="1" spc="5" dirty="0">
                <a:latin typeface="Arial Narrow" panose="020B0606020202030204" pitchFamily="34" charset="0"/>
                <a:ea typeface="Arial" panose="020B0604020202020204" pitchFamily="34" charset="0"/>
                <a:cs typeface="Calibri" panose="020F0502020204030204" pitchFamily="34" charset="0"/>
              </a:rPr>
              <a:t>Pe</a:t>
            </a:r>
            <a:r>
              <a:rPr lang="en-US" sz="2000" i="1" dirty="0">
                <a:latin typeface="Arial Narrow" panose="020B0606020202030204" pitchFamily="34" charset="0"/>
                <a:ea typeface="Arial" panose="020B0604020202020204" pitchFamily="34" charset="0"/>
                <a:cs typeface="Calibri" panose="020F0502020204030204" pitchFamily="34" charset="0"/>
              </a:rPr>
              <a:t>r</a:t>
            </a:r>
            <a:r>
              <a:rPr lang="en-US" sz="2000" i="1" spc="-10" dirty="0">
                <a:latin typeface="Arial Narrow" panose="020B0606020202030204" pitchFamily="34" charset="0"/>
                <a:ea typeface="Arial" panose="020B0604020202020204" pitchFamily="34" charset="0"/>
                <a:cs typeface="Calibri" panose="020F0502020204030204" pitchFamily="34" charset="0"/>
              </a:rPr>
              <a:t>i</a:t>
            </a:r>
            <a:r>
              <a:rPr lang="en-US" sz="2000" i="1" spc="5" dirty="0">
                <a:latin typeface="Arial Narrow" panose="020B0606020202030204" pitchFamily="34" charset="0"/>
                <a:ea typeface="Arial" panose="020B0604020202020204" pitchFamily="34" charset="0"/>
                <a:cs typeface="Calibri" panose="020F0502020204030204" pitchFamily="34" charset="0"/>
              </a:rPr>
              <a:t>phe</a:t>
            </a:r>
            <a:r>
              <a:rPr lang="en-US" sz="2000" i="1" spc="-10" dirty="0">
                <a:latin typeface="Arial Narrow" panose="020B0606020202030204" pitchFamily="34" charset="0"/>
                <a:ea typeface="Arial" panose="020B0604020202020204" pitchFamily="34" charset="0"/>
                <a:cs typeface="Calibri" panose="020F0502020204030204" pitchFamily="34" charset="0"/>
              </a:rPr>
              <a:t>r</a:t>
            </a:r>
            <a:r>
              <a:rPr lang="en-US" sz="2000" i="1" spc="5" dirty="0">
                <a:latin typeface="Arial Narrow" panose="020B0606020202030204" pitchFamily="34" charset="0"/>
                <a:ea typeface="Arial" panose="020B0604020202020204" pitchFamily="34" charset="0"/>
                <a:cs typeface="Calibri" panose="020F0502020204030204" pitchFamily="34" charset="0"/>
              </a:rPr>
              <a:t>a</a:t>
            </a:r>
            <a:r>
              <a:rPr lang="en-US" sz="2000" i="1" dirty="0">
                <a:latin typeface="Arial Narrow" panose="020B0606020202030204" pitchFamily="34" charset="0"/>
                <a:ea typeface="Arial" panose="020B0604020202020204" pitchFamily="34" charset="0"/>
                <a:cs typeface="Calibri" panose="020F0502020204030204" pitchFamily="34" charset="0"/>
              </a:rPr>
              <a:t>l </a:t>
            </a:r>
            <a:r>
              <a:rPr lang="en-US" sz="2000" i="1" spc="5" dirty="0">
                <a:latin typeface="Arial Narrow" panose="020B0606020202030204" pitchFamily="34" charset="0"/>
                <a:ea typeface="Arial" panose="020B0604020202020204" pitchFamily="34" charset="0"/>
                <a:cs typeface="Calibri" panose="020F0502020204030204" pitchFamily="34" charset="0"/>
              </a:rPr>
              <a:t>Pa</a:t>
            </a:r>
            <a:r>
              <a:rPr lang="en-US" sz="2000" i="1" spc="-10" dirty="0">
                <a:latin typeface="Arial Narrow" panose="020B0606020202030204" pitchFamily="34" charset="0"/>
                <a:ea typeface="Arial" panose="020B0604020202020204" pitchFamily="34" charset="0"/>
                <a:cs typeface="Calibri" panose="020F0502020204030204" pitchFamily="34" charset="0"/>
              </a:rPr>
              <a:t>r</a:t>
            </a:r>
            <a:r>
              <a:rPr lang="en-US" sz="2000" i="1" dirty="0">
                <a:latin typeface="Arial Narrow" panose="020B0606020202030204" pitchFamily="34" charset="0"/>
                <a:ea typeface="Arial" panose="020B0604020202020204" pitchFamily="34" charset="0"/>
                <a:cs typeface="Calibri" panose="020F0502020204030204" pitchFamily="34" charset="0"/>
              </a:rPr>
              <a:t>t</a:t>
            </a:r>
            <a:r>
              <a:rPr lang="en-US" sz="2000" i="1" spc="5" dirty="0">
                <a:latin typeface="Arial Narrow" panose="020B0606020202030204" pitchFamily="34" charset="0"/>
                <a:ea typeface="Arial" panose="020B0604020202020204" pitchFamily="34" charset="0"/>
                <a:cs typeface="Calibri" panose="020F0502020204030204" pitchFamily="34" charset="0"/>
              </a:rPr>
              <a:t>ic</a:t>
            </a:r>
            <a:r>
              <a:rPr lang="en-US" sz="2000" i="1" spc="-10" dirty="0">
                <a:latin typeface="Arial Narrow" panose="020B0606020202030204" pitchFamily="34" charset="0"/>
                <a:ea typeface="Arial" panose="020B0604020202020204" pitchFamily="34" charset="0"/>
                <a:cs typeface="Calibri" panose="020F0502020204030204" pitchFamily="34" charset="0"/>
              </a:rPr>
              <a:t>i</a:t>
            </a:r>
            <a:r>
              <a:rPr lang="en-US" sz="2000" i="1" spc="5" dirty="0">
                <a:latin typeface="Arial Narrow" panose="020B0606020202030204" pitchFamily="34" charset="0"/>
                <a:ea typeface="Arial" panose="020B0604020202020204" pitchFamily="34" charset="0"/>
                <a:cs typeface="Calibri" panose="020F0502020204030204" pitchFamily="34" charset="0"/>
              </a:rPr>
              <a:t>pa</a:t>
            </a:r>
            <a:r>
              <a:rPr lang="en-US" sz="2000" i="1" dirty="0">
                <a:latin typeface="Arial Narrow" panose="020B0606020202030204" pitchFamily="34" charset="0"/>
                <a:ea typeface="Arial" panose="020B0604020202020204" pitchFamily="34" charset="0"/>
                <a:cs typeface="Calibri" panose="020F0502020204030204" pitchFamily="34" charset="0"/>
              </a:rPr>
              <a:t>t</a:t>
            </a:r>
            <a:r>
              <a:rPr lang="en-US" sz="2000" i="1" spc="-10" dirty="0">
                <a:latin typeface="Arial Narrow" panose="020B0606020202030204" pitchFamily="34" charset="0"/>
                <a:ea typeface="Arial" panose="020B0604020202020204" pitchFamily="34" charset="0"/>
                <a:cs typeface="Calibri" panose="020F0502020204030204" pitchFamily="34" charset="0"/>
              </a:rPr>
              <a:t>i</a:t>
            </a:r>
            <a:r>
              <a:rPr lang="en-US" sz="2000" i="1" spc="5" dirty="0">
                <a:latin typeface="Arial Narrow" panose="020B0606020202030204" pitchFamily="34" charset="0"/>
                <a:ea typeface="Arial" panose="020B0604020202020204" pitchFamily="34" charset="0"/>
                <a:cs typeface="Calibri" panose="020F0502020204030204" pitchFamily="34" charset="0"/>
              </a:rPr>
              <a:t>on</a:t>
            </a:r>
            <a:r>
              <a:rPr lang="en-US" sz="2000" dirty="0">
                <a:latin typeface="Arial Narrow" panose="020B0606020202030204" pitchFamily="34" charset="0"/>
                <a:ea typeface="Arial" panose="020B0604020202020204" pitchFamily="34" charset="0"/>
                <a:cs typeface="Calibri" panose="020F0502020204030204" pitchFamily="34" charset="0"/>
              </a:rPr>
              <a:t>. </a:t>
            </a:r>
            <a:endParaRPr lang="en-US" sz="2000" dirty="0">
              <a:effectLst/>
              <a:latin typeface="Arial Narrow" panose="020B0606020202030204" pitchFamily="34" charset="0"/>
              <a:ea typeface="Calibri" panose="020F0502020204030204" pitchFamily="34" charset="0"/>
              <a:cs typeface="Times New Roman" panose="02020603050405020304" pitchFamily="18" charset="0"/>
            </a:endParaRPr>
          </a:p>
        </p:txBody>
      </p:sp>
      <p:pic>
        <p:nvPicPr>
          <p:cNvPr id="35" name="Picture 34">
            <a:extLst>
              <a:ext uri="{FF2B5EF4-FFF2-40B4-BE49-F238E27FC236}">
                <a16:creationId xmlns:a16="http://schemas.microsoft.com/office/drawing/2014/main" xmlns="" id="{10A1D639-25C1-4FE6-8D14-E64EE09F6AE2}"/>
              </a:ext>
            </a:extLst>
          </p:cNvPr>
          <p:cNvPicPr>
            <a:picLocks noChangeAspect="1"/>
          </p:cNvPicPr>
          <p:nvPr/>
        </p:nvPicPr>
        <p:blipFill>
          <a:blip r:embed="rId7"/>
          <a:stretch>
            <a:fillRect/>
          </a:stretch>
        </p:blipFill>
        <p:spPr>
          <a:xfrm>
            <a:off x="4950387" y="750357"/>
            <a:ext cx="2513630" cy="242346"/>
          </a:xfrm>
          <a:prstGeom prst="rect">
            <a:avLst/>
          </a:prstGeom>
        </p:spPr>
      </p:pic>
      <p:sp>
        <p:nvSpPr>
          <p:cNvPr id="13" name="TextBox 12">
            <a:extLst>
              <a:ext uri="{FF2B5EF4-FFF2-40B4-BE49-F238E27FC236}">
                <a16:creationId xmlns:a16="http://schemas.microsoft.com/office/drawing/2014/main" xmlns="" id="{25D8616B-77AC-419B-9DDF-592EF99D448B}"/>
              </a:ext>
            </a:extLst>
          </p:cNvPr>
          <p:cNvSpPr txBox="1"/>
          <p:nvPr/>
        </p:nvSpPr>
        <p:spPr>
          <a:xfrm>
            <a:off x="832781" y="3168277"/>
            <a:ext cx="3328419" cy="461665"/>
          </a:xfrm>
          <a:prstGeom prst="rect">
            <a:avLst/>
          </a:prstGeom>
          <a:noFill/>
        </p:spPr>
        <p:txBody>
          <a:bodyPr wrap="square" rtlCol="0">
            <a:spAutoFit/>
          </a:bodyPr>
          <a:lstStyle/>
          <a:p>
            <a:r>
              <a:rPr lang="en-US" sz="2400" b="1" dirty="0">
                <a:solidFill>
                  <a:schemeClr val="bg1"/>
                </a:solidFill>
                <a:latin typeface="AR CENA" panose="02000000000000000000" pitchFamily="2" charset="0"/>
              </a:rPr>
              <a:t>TAILORS ALLEY MONROVIA</a:t>
            </a:r>
          </a:p>
        </p:txBody>
      </p:sp>
      <p:pic>
        <p:nvPicPr>
          <p:cNvPr id="14" name="Picture 13">
            <a:extLst>
              <a:ext uri="{FF2B5EF4-FFF2-40B4-BE49-F238E27FC236}">
                <a16:creationId xmlns:a16="http://schemas.microsoft.com/office/drawing/2014/main" xmlns="" id="{1351E99E-2A20-4E3E-A327-D0CC403845F8}"/>
              </a:ext>
            </a:extLst>
          </p:cNvPr>
          <p:cNvPicPr>
            <a:picLocks noChangeAspect="1"/>
          </p:cNvPicPr>
          <p:nvPr/>
        </p:nvPicPr>
        <p:blipFill>
          <a:blip r:embed="rId8"/>
          <a:stretch>
            <a:fillRect/>
          </a:stretch>
        </p:blipFill>
        <p:spPr>
          <a:xfrm rot="16200000">
            <a:off x="-1464915" y="3238382"/>
            <a:ext cx="4143908" cy="316549"/>
          </a:xfrm>
          <a:prstGeom prst="rect">
            <a:avLst/>
          </a:prstGeom>
        </p:spPr>
      </p:pic>
      <p:pic>
        <p:nvPicPr>
          <p:cNvPr id="10" name="Picture 9">
            <a:extLst>
              <a:ext uri="{FF2B5EF4-FFF2-40B4-BE49-F238E27FC236}">
                <a16:creationId xmlns:a16="http://schemas.microsoft.com/office/drawing/2014/main" xmlns="" id="{0EADC5E2-5A48-432C-9FC0-93BFBC78A0E7}"/>
              </a:ext>
            </a:extLst>
          </p:cNvPr>
          <p:cNvPicPr>
            <a:picLocks noChangeAspect="1"/>
          </p:cNvPicPr>
          <p:nvPr/>
        </p:nvPicPr>
        <p:blipFill>
          <a:blip r:embed="rId9"/>
          <a:stretch>
            <a:fillRect/>
          </a:stretch>
        </p:blipFill>
        <p:spPr>
          <a:xfrm>
            <a:off x="1591602" y="228390"/>
            <a:ext cx="2300786" cy="297578"/>
          </a:xfrm>
          <a:prstGeom prst="rect">
            <a:avLst/>
          </a:prstGeom>
        </p:spPr>
      </p:pic>
      <p:pic>
        <p:nvPicPr>
          <p:cNvPr id="16" name="Picture 15">
            <a:extLst>
              <a:ext uri="{FF2B5EF4-FFF2-40B4-BE49-F238E27FC236}">
                <a16:creationId xmlns:a16="http://schemas.microsoft.com/office/drawing/2014/main" xmlns="" id="{338CA2BD-6F6A-49DB-8019-88A8C32D7EEF}"/>
              </a:ext>
            </a:extLst>
          </p:cNvPr>
          <p:cNvPicPr>
            <a:picLocks noChangeAspect="1"/>
          </p:cNvPicPr>
          <p:nvPr/>
        </p:nvPicPr>
        <p:blipFill>
          <a:blip r:embed="rId10"/>
          <a:stretch>
            <a:fillRect/>
          </a:stretch>
        </p:blipFill>
        <p:spPr>
          <a:xfrm>
            <a:off x="3936999" y="238824"/>
            <a:ext cx="3199892" cy="276710"/>
          </a:xfrm>
          <a:prstGeom prst="rect">
            <a:avLst/>
          </a:prstGeom>
        </p:spPr>
      </p:pic>
      <p:pic>
        <p:nvPicPr>
          <p:cNvPr id="17" name="Picture 16">
            <a:extLst>
              <a:ext uri="{FF2B5EF4-FFF2-40B4-BE49-F238E27FC236}">
                <a16:creationId xmlns:a16="http://schemas.microsoft.com/office/drawing/2014/main" xmlns="" id="{80A755C9-AB62-4088-9CCD-46B04B7B81FF}"/>
              </a:ext>
            </a:extLst>
          </p:cNvPr>
          <p:cNvPicPr>
            <a:picLocks noChangeAspect="1"/>
          </p:cNvPicPr>
          <p:nvPr/>
        </p:nvPicPr>
        <p:blipFill>
          <a:blip r:embed="rId11"/>
          <a:stretch>
            <a:fillRect/>
          </a:stretch>
        </p:blipFill>
        <p:spPr>
          <a:xfrm>
            <a:off x="6791592" y="3355557"/>
            <a:ext cx="1870566" cy="232331"/>
          </a:xfrm>
          <a:prstGeom prst="rect">
            <a:avLst/>
          </a:prstGeom>
        </p:spPr>
      </p:pic>
    </p:spTree>
    <p:extLst>
      <p:ext uri="{BB962C8B-B14F-4D97-AF65-F5344CB8AC3E}">
        <p14:creationId xmlns:p14="http://schemas.microsoft.com/office/powerpoint/2010/main" val="17798912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422859E7-E392-4E5C-81B1-DAF3FECE4A82}"/>
              </a:ext>
            </a:extLst>
          </p:cNvPr>
          <p:cNvPicPr>
            <a:picLocks noChangeAspect="1"/>
          </p:cNvPicPr>
          <p:nvPr/>
        </p:nvPicPr>
        <p:blipFill>
          <a:blip r:embed="rId2"/>
          <a:stretch>
            <a:fillRect/>
          </a:stretch>
        </p:blipFill>
        <p:spPr>
          <a:xfrm>
            <a:off x="29333" y="2851150"/>
            <a:ext cx="2007209" cy="2294502"/>
          </a:xfrm>
          <a:prstGeom prst="rect">
            <a:avLst/>
          </a:prstGeom>
        </p:spPr>
      </p:pic>
      <p:pic>
        <p:nvPicPr>
          <p:cNvPr id="5" name="Picture 4">
            <a:extLst>
              <a:ext uri="{FF2B5EF4-FFF2-40B4-BE49-F238E27FC236}">
                <a16:creationId xmlns:a16="http://schemas.microsoft.com/office/drawing/2014/main" xmlns="" id="{A8647048-CB9A-4FDA-9992-F79141831D2A}"/>
              </a:ext>
            </a:extLst>
          </p:cNvPr>
          <p:cNvPicPr>
            <a:picLocks noChangeAspect="1"/>
          </p:cNvPicPr>
          <p:nvPr/>
        </p:nvPicPr>
        <p:blipFill>
          <a:blip r:embed="rId3"/>
          <a:stretch>
            <a:fillRect/>
          </a:stretch>
        </p:blipFill>
        <p:spPr>
          <a:xfrm>
            <a:off x="0" y="764704"/>
            <a:ext cx="4344270" cy="2376264"/>
          </a:xfrm>
          <a:prstGeom prst="rect">
            <a:avLst/>
          </a:prstGeom>
        </p:spPr>
      </p:pic>
      <p:pic>
        <p:nvPicPr>
          <p:cNvPr id="7" name="Picture 6">
            <a:extLst>
              <a:ext uri="{FF2B5EF4-FFF2-40B4-BE49-F238E27FC236}">
                <a16:creationId xmlns:a16="http://schemas.microsoft.com/office/drawing/2014/main" xmlns="" id="{23F55DD9-63FB-43CE-84A5-454F8635D2B5}"/>
              </a:ext>
            </a:extLst>
          </p:cNvPr>
          <p:cNvPicPr>
            <a:picLocks noChangeAspect="1"/>
          </p:cNvPicPr>
          <p:nvPr/>
        </p:nvPicPr>
        <p:blipFill>
          <a:blip r:embed="rId4"/>
          <a:stretch>
            <a:fillRect/>
          </a:stretch>
        </p:blipFill>
        <p:spPr>
          <a:xfrm>
            <a:off x="2006809" y="2969793"/>
            <a:ext cx="4890032" cy="2376264"/>
          </a:xfrm>
          <a:prstGeom prst="rect">
            <a:avLst/>
          </a:prstGeom>
        </p:spPr>
      </p:pic>
      <p:pic>
        <p:nvPicPr>
          <p:cNvPr id="8" name="Picture 7">
            <a:extLst>
              <a:ext uri="{FF2B5EF4-FFF2-40B4-BE49-F238E27FC236}">
                <a16:creationId xmlns:a16="http://schemas.microsoft.com/office/drawing/2014/main" xmlns="" id="{42F17A1C-C03A-4F14-8D05-46F937C57281}"/>
              </a:ext>
            </a:extLst>
          </p:cNvPr>
          <p:cNvPicPr>
            <a:picLocks noChangeAspect="1"/>
          </p:cNvPicPr>
          <p:nvPr/>
        </p:nvPicPr>
        <p:blipFill>
          <a:blip r:embed="rId5"/>
          <a:stretch>
            <a:fillRect/>
          </a:stretch>
        </p:blipFill>
        <p:spPr>
          <a:xfrm>
            <a:off x="5004048" y="5330446"/>
            <a:ext cx="2128936" cy="1473302"/>
          </a:xfrm>
          <a:prstGeom prst="rect">
            <a:avLst/>
          </a:prstGeom>
        </p:spPr>
      </p:pic>
      <p:pic>
        <p:nvPicPr>
          <p:cNvPr id="10" name="Picture 9">
            <a:extLst>
              <a:ext uri="{FF2B5EF4-FFF2-40B4-BE49-F238E27FC236}">
                <a16:creationId xmlns:a16="http://schemas.microsoft.com/office/drawing/2014/main" xmlns="" id="{86676A6D-8C07-477F-8909-1836B1E60B2C}"/>
              </a:ext>
            </a:extLst>
          </p:cNvPr>
          <p:cNvPicPr>
            <a:picLocks noChangeAspect="1"/>
          </p:cNvPicPr>
          <p:nvPr/>
        </p:nvPicPr>
        <p:blipFill>
          <a:blip r:embed="rId6"/>
          <a:stretch>
            <a:fillRect/>
          </a:stretch>
        </p:blipFill>
        <p:spPr>
          <a:xfrm>
            <a:off x="7136575" y="4742200"/>
            <a:ext cx="1978090" cy="2061548"/>
          </a:xfrm>
          <a:prstGeom prst="rect">
            <a:avLst/>
          </a:prstGeom>
        </p:spPr>
      </p:pic>
      <p:pic>
        <p:nvPicPr>
          <p:cNvPr id="6" name="Picture 5">
            <a:extLst>
              <a:ext uri="{FF2B5EF4-FFF2-40B4-BE49-F238E27FC236}">
                <a16:creationId xmlns:a16="http://schemas.microsoft.com/office/drawing/2014/main" xmlns="" id="{BCDAFBF2-AF7E-45A4-8DEB-EE49A2B9D19A}"/>
              </a:ext>
            </a:extLst>
          </p:cNvPr>
          <p:cNvPicPr>
            <a:picLocks noChangeAspect="1"/>
          </p:cNvPicPr>
          <p:nvPr/>
        </p:nvPicPr>
        <p:blipFill>
          <a:blip r:embed="rId7"/>
          <a:stretch>
            <a:fillRect/>
          </a:stretch>
        </p:blipFill>
        <p:spPr>
          <a:xfrm>
            <a:off x="7132983" y="778518"/>
            <a:ext cx="2011016" cy="1714378"/>
          </a:xfrm>
          <a:prstGeom prst="rect">
            <a:avLst/>
          </a:prstGeom>
        </p:spPr>
      </p:pic>
      <p:pic>
        <p:nvPicPr>
          <p:cNvPr id="11" name="Picture 10">
            <a:extLst>
              <a:ext uri="{FF2B5EF4-FFF2-40B4-BE49-F238E27FC236}">
                <a16:creationId xmlns:a16="http://schemas.microsoft.com/office/drawing/2014/main" xmlns="" id="{532D99FC-497D-470D-8070-B2956FE5DC83}"/>
              </a:ext>
            </a:extLst>
          </p:cNvPr>
          <p:cNvPicPr>
            <a:picLocks noChangeAspect="1"/>
          </p:cNvPicPr>
          <p:nvPr/>
        </p:nvPicPr>
        <p:blipFill>
          <a:blip r:embed="rId8"/>
          <a:stretch>
            <a:fillRect/>
          </a:stretch>
        </p:blipFill>
        <p:spPr>
          <a:xfrm>
            <a:off x="2011016" y="2981013"/>
            <a:ext cx="5121968" cy="2377646"/>
          </a:xfrm>
          <a:prstGeom prst="rect">
            <a:avLst/>
          </a:prstGeom>
        </p:spPr>
      </p:pic>
      <p:pic>
        <p:nvPicPr>
          <p:cNvPr id="12" name="Picture 11">
            <a:extLst>
              <a:ext uri="{FF2B5EF4-FFF2-40B4-BE49-F238E27FC236}">
                <a16:creationId xmlns:a16="http://schemas.microsoft.com/office/drawing/2014/main" xmlns="" id="{94C6FBB2-4C5A-415C-AD76-148E0B9D4750}"/>
              </a:ext>
            </a:extLst>
          </p:cNvPr>
          <p:cNvPicPr>
            <a:picLocks noChangeAspect="1"/>
          </p:cNvPicPr>
          <p:nvPr/>
        </p:nvPicPr>
        <p:blipFill>
          <a:blip r:embed="rId9"/>
          <a:stretch>
            <a:fillRect/>
          </a:stretch>
        </p:blipFill>
        <p:spPr>
          <a:xfrm>
            <a:off x="1" y="5145652"/>
            <a:ext cx="5000028" cy="1658096"/>
          </a:xfrm>
          <a:prstGeom prst="rect">
            <a:avLst/>
          </a:prstGeom>
        </p:spPr>
      </p:pic>
      <p:pic>
        <p:nvPicPr>
          <p:cNvPr id="13" name="Picture 12">
            <a:extLst>
              <a:ext uri="{FF2B5EF4-FFF2-40B4-BE49-F238E27FC236}">
                <a16:creationId xmlns:a16="http://schemas.microsoft.com/office/drawing/2014/main" xmlns="" id="{F2787D27-3A0A-406E-991F-774A066673A5}"/>
              </a:ext>
            </a:extLst>
          </p:cNvPr>
          <p:cNvPicPr>
            <a:picLocks noChangeAspect="1"/>
          </p:cNvPicPr>
          <p:nvPr/>
        </p:nvPicPr>
        <p:blipFill>
          <a:blip r:embed="rId10"/>
          <a:stretch>
            <a:fillRect/>
          </a:stretch>
        </p:blipFill>
        <p:spPr>
          <a:xfrm>
            <a:off x="7132984" y="2373620"/>
            <a:ext cx="2011016" cy="2609719"/>
          </a:xfrm>
          <a:prstGeom prst="rect">
            <a:avLst/>
          </a:prstGeom>
        </p:spPr>
      </p:pic>
      <p:pic>
        <p:nvPicPr>
          <p:cNvPr id="14" name="Picture 13">
            <a:extLst>
              <a:ext uri="{FF2B5EF4-FFF2-40B4-BE49-F238E27FC236}">
                <a16:creationId xmlns:a16="http://schemas.microsoft.com/office/drawing/2014/main" xmlns="" id="{2553B652-4B91-4F3B-9E3D-AC8B42508201}"/>
              </a:ext>
            </a:extLst>
          </p:cNvPr>
          <p:cNvPicPr>
            <a:picLocks noChangeAspect="1"/>
          </p:cNvPicPr>
          <p:nvPr/>
        </p:nvPicPr>
        <p:blipFill>
          <a:blip r:embed="rId11"/>
          <a:stretch>
            <a:fillRect/>
          </a:stretch>
        </p:blipFill>
        <p:spPr>
          <a:xfrm>
            <a:off x="4384081" y="762918"/>
            <a:ext cx="2748901" cy="2142517"/>
          </a:xfrm>
          <a:prstGeom prst="rect">
            <a:avLst/>
          </a:prstGeom>
        </p:spPr>
      </p:pic>
      <p:pic>
        <p:nvPicPr>
          <p:cNvPr id="17" name="Picture 16">
            <a:extLst>
              <a:ext uri="{FF2B5EF4-FFF2-40B4-BE49-F238E27FC236}">
                <a16:creationId xmlns:a16="http://schemas.microsoft.com/office/drawing/2014/main" xmlns="" id="{C79EFD93-0929-4D18-9A6E-7A8930ED0F37}"/>
              </a:ext>
            </a:extLst>
          </p:cNvPr>
          <p:cNvPicPr>
            <a:picLocks noChangeAspect="1"/>
          </p:cNvPicPr>
          <p:nvPr/>
        </p:nvPicPr>
        <p:blipFill>
          <a:blip r:embed="rId12"/>
          <a:stretch>
            <a:fillRect/>
          </a:stretch>
        </p:blipFill>
        <p:spPr>
          <a:xfrm>
            <a:off x="3715786" y="350263"/>
            <a:ext cx="2042604" cy="260209"/>
          </a:xfrm>
          <a:prstGeom prst="rect">
            <a:avLst/>
          </a:prstGeom>
        </p:spPr>
      </p:pic>
      <p:pic>
        <p:nvPicPr>
          <p:cNvPr id="18" name="Picture 17">
            <a:extLst>
              <a:ext uri="{FF2B5EF4-FFF2-40B4-BE49-F238E27FC236}">
                <a16:creationId xmlns:a16="http://schemas.microsoft.com/office/drawing/2014/main" xmlns="" id="{D80C8011-8301-40ED-AFCE-0BE912D1CA6E}"/>
              </a:ext>
            </a:extLst>
          </p:cNvPr>
          <p:cNvPicPr>
            <a:picLocks noChangeAspect="1"/>
          </p:cNvPicPr>
          <p:nvPr/>
        </p:nvPicPr>
        <p:blipFill>
          <a:blip r:embed="rId13"/>
          <a:stretch>
            <a:fillRect/>
          </a:stretch>
        </p:blipFill>
        <p:spPr>
          <a:xfrm>
            <a:off x="5833658" y="356947"/>
            <a:ext cx="2800432" cy="232417"/>
          </a:xfrm>
          <a:prstGeom prst="rect">
            <a:avLst/>
          </a:prstGeom>
        </p:spPr>
      </p:pic>
      <p:pic>
        <p:nvPicPr>
          <p:cNvPr id="2" name="Picture 1">
            <a:extLst>
              <a:ext uri="{FF2B5EF4-FFF2-40B4-BE49-F238E27FC236}">
                <a16:creationId xmlns:a16="http://schemas.microsoft.com/office/drawing/2014/main" xmlns="" id="{CEF018D4-9D29-42FD-BE6D-32BECC12635C}"/>
              </a:ext>
            </a:extLst>
          </p:cNvPr>
          <p:cNvPicPr>
            <a:picLocks noChangeAspect="1"/>
          </p:cNvPicPr>
          <p:nvPr/>
        </p:nvPicPr>
        <p:blipFill>
          <a:blip r:embed="rId14"/>
          <a:stretch>
            <a:fillRect/>
          </a:stretch>
        </p:blipFill>
        <p:spPr>
          <a:xfrm>
            <a:off x="323421" y="362070"/>
            <a:ext cx="3315542" cy="251790"/>
          </a:xfrm>
          <a:prstGeom prst="rect">
            <a:avLst/>
          </a:prstGeom>
        </p:spPr>
      </p:pic>
    </p:spTree>
    <p:extLst>
      <p:ext uri="{BB962C8B-B14F-4D97-AF65-F5344CB8AC3E}">
        <p14:creationId xmlns:p14="http://schemas.microsoft.com/office/powerpoint/2010/main" val="14116323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xmlns="" id="{8F520946-B9D0-4E02-A740-941DDB445CC7}"/>
              </a:ext>
            </a:extLst>
          </p:cNvPr>
          <p:cNvSpPr txBox="1"/>
          <p:nvPr/>
        </p:nvSpPr>
        <p:spPr>
          <a:xfrm>
            <a:off x="884308" y="2982750"/>
            <a:ext cx="2126351" cy="400110"/>
          </a:xfrm>
          <a:prstGeom prst="rect">
            <a:avLst/>
          </a:prstGeom>
          <a:solidFill>
            <a:schemeClr val="bg1">
              <a:alpha val="54000"/>
            </a:schemeClr>
          </a:solidFill>
        </p:spPr>
        <p:txBody>
          <a:bodyPr wrap="none" rtlCol="0">
            <a:spAutoFit/>
          </a:bodyPr>
          <a:lstStyle/>
          <a:p>
            <a:r>
              <a:rPr lang="en-US" sz="2000" b="1" dirty="0">
                <a:solidFill>
                  <a:srgbClr val="0033CC"/>
                </a:solidFill>
              </a:rPr>
              <a:t>Field environment</a:t>
            </a:r>
          </a:p>
        </p:txBody>
      </p:sp>
      <p:sp>
        <p:nvSpPr>
          <p:cNvPr id="10" name="TextBox 9">
            <a:extLst>
              <a:ext uri="{FF2B5EF4-FFF2-40B4-BE49-F238E27FC236}">
                <a16:creationId xmlns:a16="http://schemas.microsoft.com/office/drawing/2014/main" xmlns="" id="{9CF0B18A-3512-4612-B9F5-10B3D600506A}"/>
              </a:ext>
            </a:extLst>
          </p:cNvPr>
          <p:cNvSpPr txBox="1"/>
          <p:nvPr/>
        </p:nvSpPr>
        <p:spPr>
          <a:xfrm>
            <a:off x="4139222" y="2944969"/>
            <a:ext cx="2090893" cy="400110"/>
          </a:xfrm>
          <a:prstGeom prst="rect">
            <a:avLst/>
          </a:prstGeom>
          <a:solidFill>
            <a:schemeClr val="bg1">
              <a:alpha val="54000"/>
            </a:schemeClr>
          </a:solidFill>
        </p:spPr>
        <p:txBody>
          <a:bodyPr wrap="none" rtlCol="0">
            <a:spAutoFit/>
          </a:bodyPr>
          <a:lstStyle/>
          <a:p>
            <a:r>
              <a:rPr lang="en-US" sz="2000" b="1" dirty="0">
                <a:solidFill>
                  <a:srgbClr val="0033CC"/>
                </a:solidFill>
              </a:rPr>
              <a:t>Laboratory/Office</a:t>
            </a:r>
          </a:p>
        </p:txBody>
      </p:sp>
      <p:sp>
        <p:nvSpPr>
          <p:cNvPr id="13" name="Rectangle 12">
            <a:extLst>
              <a:ext uri="{FF2B5EF4-FFF2-40B4-BE49-F238E27FC236}">
                <a16:creationId xmlns:a16="http://schemas.microsoft.com/office/drawing/2014/main" xmlns="" id="{29FC472C-C645-45BD-9D20-886D4EBCE14B}"/>
              </a:ext>
            </a:extLst>
          </p:cNvPr>
          <p:cNvSpPr/>
          <p:nvPr/>
        </p:nvSpPr>
        <p:spPr>
          <a:xfrm>
            <a:off x="828690" y="2986098"/>
            <a:ext cx="6489963" cy="2050883"/>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4" name="TextBox 23">
            <a:extLst>
              <a:ext uri="{FF2B5EF4-FFF2-40B4-BE49-F238E27FC236}">
                <a16:creationId xmlns:a16="http://schemas.microsoft.com/office/drawing/2014/main" xmlns="" id="{D2F9A15C-D068-4F30-B977-343B44CDF3E1}"/>
              </a:ext>
            </a:extLst>
          </p:cNvPr>
          <p:cNvSpPr txBox="1"/>
          <p:nvPr/>
        </p:nvSpPr>
        <p:spPr>
          <a:xfrm>
            <a:off x="7308607" y="3175026"/>
            <a:ext cx="1157758" cy="1962076"/>
          </a:xfrm>
          <a:prstGeom prst="rect">
            <a:avLst/>
          </a:prstGeom>
          <a:noFill/>
        </p:spPr>
        <p:txBody>
          <a:bodyPr wrap="square" rtlCol="0">
            <a:spAutoFit/>
          </a:bodyPr>
          <a:lstStyle/>
          <a:p>
            <a:endParaRPr lang="en-US" sz="1350" b="1" dirty="0"/>
          </a:p>
          <a:p>
            <a:r>
              <a:rPr lang="en-US" sz="1350" b="1" dirty="0"/>
              <a:t>laboratories,</a:t>
            </a:r>
          </a:p>
          <a:p>
            <a:r>
              <a:rPr lang="en-US" sz="1350" b="1" dirty="0"/>
              <a:t>facilities,</a:t>
            </a:r>
          </a:p>
          <a:p>
            <a:r>
              <a:rPr lang="en-US" sz="1350" b="1" dirty="0"/>
              <a:t>resources,</a:t>
            </a:r>
          </a:p>
          <a:p>
            <a:r>
              <a:rPr lang="en-US" sz="1350" b="1" dirty="0"/>
              <a:t>managers,</a:t>
            </a:r>
          </a:p>
          <a:p>
            <a:r>
              <a:rPr lang="en-US" sz="1350" b="1" dirty="0"/>
              <a:t>geologists,</a:t>
            </a:r>
          </a:p>
          <a:p>
            <a:r>
              <a:rPr lang="en-US" sz="1350" b="1" dirty="0"/>
              <a:t>technical &amp; </a:t>
            </a:r>
          </a:p>
          <a:p>
            <a:r>
              <a:rPr lang="en-US" sz="1350" b="1" dirty="0"/>
              <a:t>admin </a:t>
            </a:r>
          </a:p>
          <a:p>
            <a:r>
              <a:rPr lang="en-US" sz="1350" b="1" dirty="0"/>
              <a:t>support</a:t>
            </a:r>
          </a:p>
        </p:txBody>
      </p:sp>
      <p:sp>
        <p:nvSpPr>
          <p:cNvPr id="26" name="Rectangle 25">
            <a:extLst>
              <a:ext uri="{FF2B5EF4-FFF2-40B4-BE49-F238E27FC236}">
                <a16:creationId xmlns:a16="http://schemas.microsoft.com/office/drawing/2014/main" xmlns="" id="{DD4DA7AB-7DC8-41E4-9F62-3471CFB79108}"/>
              </a:ext>
            </a:extLst>
          </p:cNvPr>
          <p:cNvSpPr/>
          <p:nvPr/>
        </p:nvSpPr>
        <p:spPr>
          <a:xfrm>
            <a:off x="611559" y="1599888"/>
            <a:ext cx="7920881" cy="3680289"/>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7" name="TextBox 26">
            <a:extLst>
              <a:ext uri="{FF2B5EF4-FFF2-40B4-BE49-F238E27FC236}">
                <a16:creationId xmlns:a16="http://schemas.microsoft.com/office/drawing/2014/main" xmlns="" id="{8064C72A-EDD4-4C41-B1CA-127A29E2E2EA}"/>
              </a:ext>
            </a:extLst>
          </p:cNvPr>
          <p:cNvSpPr txBox="1"/>
          <p:nvPr/>
        </p:nvSpPr>
        <p:spPr>
          <a:xfrm>
            <a:off x="725758" y="2345982"/>
            <a:ext cx="6427016" cy="646331"/>
          </a:xfrm>
          <a:prstGeom prst="rect">
            <a:avLst/>
          </a:prstGeom>
          <a:noFill/>
        </p:spPr>
        <p:txBody>
          <a:bodyPr wrap="none" rtlCol="0">
            <a:spAutoFit/>
          </a:bodyPr>
          <a:lstStyle/>
          <a:p>
            <a:r>
              <a:rPr lang="en-US" b="1" dirty="0">
                <a:solidFill>
                  <a:srgbClr val="0033CC"/>
                </a:solidFill>
              </a:rPr>
              <a:t>ORGANISATION</a:t>
            </a:r>
            <a:r>
              <a:rPr lang="en-US" b="1" dirty="0"/>
              <a:t> – provides a commercial or public service context</a:t>
            </a:r>
          </a:p>
          <a:p>
            <a:r>
              <a:rPr lang="en-US" b="1" i="1" dirty="0"/>
              <a:t>provides a social, cultural, technological, economic environment</a:t>
            </a:r>
          </a:p>
        </p:txBody>
      </p:sp>
      <p:sp>
        <p:nvSpPr>
          <p:cNvPr id="28" name="TextBox 27">
            <a:extLst>
              <a:ext uri="{FF2B5EF4-FFF2-40B4-BE49-F238E27FC236}">
                <a16:creationId xmlns:a16="http://schemas.microsoft.com/office/drawing/2014/main" xmlns="" id="{46FAE5C0-DD1B-46FD-B167-5202F5EA57F5}"/>
              </a:ext>
            </a:extLst>
          </p:cNvPr>
          <p:cNvSpPr txBox="1"/>
          <p:nvPr/>
        </p:nvSpPr>
        <p:spPr>
          <a:xfrm>
            <a:off x="593520" y="1624273"/>
            <a:ext cx="7724807" cy="646331"/>
          </a:xfrm>
          <a:prstGeom prst="rect">
            <a:avLst/>
          </a:prstGeom>
          <a:noFill/>
        </p:spPr>
        <p:txBody>
          <a:bodyPr wrap="none" rtlCol="0">
            <a:spAutoFit/>
          </a:bodyPr>
          <a:lstStyle/>
          <a:p>
            <a:r>
              <a:rPr lang="en-US" b="1" dirty="0">
                <a:solidFill>
                  <a:srgbClr val="0033CC"/>
                </a:solidFill>
              </a:rPr>
              <a:t>FIELD </a:t>
            </a:r>
            <a:r>
              <a:rPr lang="en-US" b="1" dirty="0"/>
              <a:t>– Professional Body, peer networks, wider community of practitioners</a:t>
            </a:r>
          </a:p>
          <a:p>
            <a:r>
              <a:rPr lang="en-US" b="1" dirty="0"/>
              <a:t>Codified knowledge of the discipline – maps and documents relevant to work</a:t>
            </a:r>
          </a:p>
        </p:txBody>
      </p:sp>
      <p:sp>
        <p:nvSpPr>
          <p:cNvPr id="29" name="Rectangle 28">
            <a:extLst>
              <a:ext uri="{FF2B5EF4-FFF2-40B4-BE49-F238E27FC236}">
                <a16:creationId xmlns:a16="http://schemas.microsoft.com/office/drawing/2014/main" xmlns="" id="{7346CCED-1D0F-4516-877F-A5E08035BCA8}"/>
              </a:ext>
            </a:extLst>
          </p:cNvPr>
          <p:cNvSpPr/>
          <p:nvPr/>
        </p:nvSpPr>
        <p:spPr>
          <a:xfrm>
            <a:off x="449913" y="556124"/>
            <a:ext cx="8460200" cy="6083237"/>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0" name="TextBox 29">
            <a:extLst>
              <a:ext uri="{FF2B5EF4-FFF2-40B4-BE49-F238E27FC236}">
                <a16:creationId xmlns:a16="http://schemas.microsoft.com/office/drawing/2014/main" xmlns="" id="{F8C411EB-E445-4FE4-8262-D6CFE0EA169E}"/>
              </a:ext>
            </a:extLst>
          </p:cNvPr>
          <p:cNvSpPr txBox="1"/>
          <p:nvPr/>
        </p:nvSpPr>
        <p:spPr>
          <a:xfrm>
            <a:off x="438862" y="556124"/>
            <a:ext cx="7329567" cy="369332"/>
          </a:xfrm>
          <a:prstGeom prst="rect">
            <a:avLst/>
          </a:prstGeom>
          <a:noFill/>
        </p:spPr>
        <p:txBody>
          <a:bodyPr wrap="square" rtlCol="0">
            <a:spAutoFit/>
          </a:bodyPr>
          <a:lstStyle/>
          <a:p>
            <a:r>
              <a:rPr lang="en-US" b="1" dirty="0">
                <a:solidFill>
                  <a:srgbClr val="0033CC"/>
                </a:solidFill>
                <a:latin typeface="Calibri"/>
              </a:rPr>
              <a:t>SOCIETY</a:t>
            </a:r>
            <a:r>
              <a:rPr lang="en-US" b="1" dirty="0">
                <a:solidFill>
                  <a:prstClr val="black"/>
                </a:solidFill>
                <a:latin typeface="Calibri"/>
              </a:rPr>
              <a:t> social / cultural / political / technological / economic influences</a:t>
            </a:r>
          </a:p>
        </p:txBody>
      </p:sp>
      <p:sp>
        <p:nvSpPr>
          <p:cNvPr id="33" name="Rectangle 32">
            <a:extLst>
              <a:ext uri="{FF2B5EF4-FFF2-40B4-BE49-F238E27FC236}">
                <a16:creationId xmlns:a16="http://schemas.microsoft.com/office/drawing/2014/main" xmlns="" id="{53B550DE-2E48-48A2-BAAD-EEF844C85E90}"/>
              </a:ext>
            </a:extLst>
          </p:cNvPr>
          <p:cNvSpPr/>
          <p:nvPr/>
        </p:nvSpPr>
        <p:spPr>
          <a:xfrm>
            <a:off x="539551" y="955232"/>
            <a:ext cx="8208913" cy="555448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4" name="TextBox 33">
            <a:extLst>
              <a:ext uri="{FF2B5EF4-FFF2-40B4-BE49-F238E27FC236}">
                <a16:creationId xmlns:a16="http://schemas.microsoft.com/office/drawing/2014/main" xmlns="" id="{D7496D66-478D-450A-A3A7-62AF868EB0BB}"/>
              </a:ext>
            </a:extLst>
          </p:cNvPr>
          <p:cNvSpPr txBox="1"/>
          <p:nvPr/>
        </p:nvSpPr>
        <p:spPr>
          <a:xfrm>
            <a:off x="543454" y="931114"/>
            <a:ext cx="10570462" cy="646331"/>
          </a:xfrm>
          <a:prstGeom prst="rect">
            <a:avLst/>
          </a:prstGeom>
          <a:noFill/>
        </p:spPr>
        <p:txBody>
          <a:bodyPr wrap="square" rtlCol="0">
            <a:spAutoFit/>
          </a:bodyPr>
          <a:lstStyle/>
          <a:p>
            <a:r>
              <a:rPr lang="en-US" b="1" dirty="0">
                <a:solidFill>
                  <a:srgbClr val="0033CC"/>
                </a:solidFill>
                <a:latin typeface="Calibri"/>
              </a:rPr>
              <a:t>SYSTEM</a:t>
            </a:r>
            <a:r>
              <a:rPr lang="en-US" b="1" dirty="0">
                <a:solidFill>
                  <a:prstClr val="black"/>
                </a:solidFill>
                <a:latin typeface="Calibri"/>
              </a:rPr>
              <a:t> other companies &amp;  public organisations providing services</a:t>
            </a:r>
          </a:p>
          <a:p>
            <a:r>
              <a:rPr lang="en-US" b="1" dirty="0">
                <a:solidFill>
                  <a:prstClr val="black"/>
                </a:solidFill>
                <a:latin typeface="Calibri"/>
              </a:rPr>
              <a:t>clients – e.g. Governments &amp; Int Corporations, World Bank, Investors</a:t>
            </a:r>
          </a:p>
        </p:txBody>
      </p:sp>
      <p:pic>
        <p:nvPicPr>
          <p:cNvPr id="21" name="Picture 2" descr="H:\#creativeHE embodiment\images\geologist studying rocks.JPG">
            <a:extLst>
              <a:ext uri="{FF2B5EF4-FFF2-40B4-BE49-F238E27FC236}">
                <a16:creationId xmlns:a16="http://schemas.microsoft.com/office/drawing/2014/main" xmlns="" id="{8A6FEB3C-1A45-40FA-8E84-11D82F0C5AAE}"/>
              </a:ext>
            </a:extLst>
          </p:cNvPr>
          <p:cNvPicPr>
            <a:picLocks noChangeAspect="1" noChangeArrowheads="1"/>
          </p:cNvPicPr>
          <p:nvPr/>
        </p:nvPicPr>
        <p:blipFill>
          <a:blip r:embed="rId2" cstate="print"/>
          <a:srcRect/>
          <a:stretch>
            <a:fillRect/>
          </a:stretch>
        </p:blipFill>
        <p:spPr bwMode="auto">
          <a:xfrm>
            <a:off x="910318" y="3345079"/>
            <a:ext cx="2279107" cy="1571960"/>
          </a:xfrm>
          <a:prstGeom prst="rect">
            <a:avLst/>
          </a:prstGeom>
          <a:noFill/>
          <a:ln w="9525">
            <a:noFill/>
            <a:miter lim="800000"/>
            <a:headEnd/>
            <a:tailEnd/>
          </a:ln>
        </p:spPr>
      </p:pic>
      <p:sp>
        <p:nvSpPr>
          <p:cNvPr id="31" name="Rectangle 30">
            <a:extLst>
              <a:ext uri="{FF2B5EF4-FFF2-40B4-BE49-F238E27FC236}">
                <a16:creationId xmlns:a16="http://schemas.microsoft.com/office/drawing/2014/main" xmlns="" id="{8E3458AB-29B3-421A-A718-318C34619C77}"/>
              </a:ext>
            </a:extLst>
          </p:cNvPr>
          <p:cNvSpPr/>
          <p:nvPr/>
        </p:nvSpPr>
        <p:spPr>
          <a:xfrm>
            <a:off x="737619" y="2321523"/>
            <a:ext cx="7568862" cy="281558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36" name="Straight Arrow Connector 35">
            <a:extLst>
              <a:ext uri="{FF2B5EF4-FFF2-40B4-BE49-F238E27FC236}">
                <a16:creationId xmlns:a16="http://schemas.microsoft.com/office/drawing/2014/main" xmlns="" id="{8DDA09B2-3FD0-4CEF-86CD-3882F38FB70A}"/>
              </a:ext>
            </a:extLst>
          </p:cNvPr>
          <p:cNvCxnSpPr>
            <a:cxnSpLocks/>
          </p:cNvCxnSpPr>
          <p:nvPr/>
        </p:nvCxnSpPr>
        <p:spPr>
          <a:xfrm flipV="1">
            <a:off x="7184695" y="2430406"/>
            <a:ext cx="1509393" cy="998594"/>
          </a:xfrm>
          <a:prstGeom prst="straightConnector1">
            <a:avLst/>
          </a:prstGeom>
          <a:ln w="38100">
            <a:solidFill>
              <a:srgbClr val="0033CC"/>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xmlns="" id="{326FEFE9-40AF-4175-A6AF-EE3FB3DFF506}"/>
              </a:ext>
            </a:extLst>
          </p:cNvPr>
          <p:cNvCxnSpPr>
            <a:cxnSpLocks/>
          </p:cNvCxnSpPr>
          <p:nvPr/>
        </p:nvCxnSpPr>
        <p:spPr>
          <a:xfrm flipV="1">
            <a:off x="7164635" y="2018483"/>
            <a:ext cx="1745477" cy="1466852"/>
          </a:xfrm>
          <a:prstGeom prst="straightConnector1">
            <a:avLst/>
          </a:prstGeom>
          <a:ln w="38100">
            <a:solidFill>
              <a:srgbClr val="0033CC"/>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xmlns="" id="{4DAD4080-DE18-4E54-90A4-18EDACFA8AD9}"/>
              </a:ext>
            </a:extLst>
          </p:cNvPr>
          <p:cNvPicPr>
            <a:picLocks noChangeAspect="1"/>
          </p:cNvPicPr>
          <p:nvPr/>
        </p:nvPicPr>
        <p:blipFill>
          <a:blip r:embed="rId3"/>
          <a:stretch>
            <a:fillRect/>
          </a:stretch>
        </p:blipFill>
        <p:spPr>
          <a:xfrm>
            <a:off x="1128512" y="5327005"/>
            <a:ext cx="2227755" cy="1182707"/>
          </a:xfrm>
          <a:prstGeom prst="rect">
            <a:avLst/>
          </a:prstGeom>
        </p:spPr>
      </p:pic>
      <p:sp>
        <p:nvSpPr>
          <p:cNvPr id="18" name="Rectangle 17">
            <a:extLst>
              <a:ext uri="{FF2B5EF4-FFF2-40B4-BE49-F238E27FC236}">
                <a16:creationId xmlns:a16="http://schemas.microsoft.com/office/drawing/2014/main" xmlns="" id="{19F62E91-1459-4F03-A36D-A6FD6F488D92}"/>
              </a:ext>
            </a:extLst>
          </p:cNvPr>
          <p:cNvSpPr/>
          <p:nvPr/>
        </p:nvSpPr>
        <p:spPr>
          <a:xfrm>
            <a:off x="4048034" y="5344587"/>
            <a:ext cx="3635303" cy="1200329"/>
          </a:xfrm>
          <a:prstGeom prst="rect">
            <a:avLst/>
          </a:prstGeom>
        </p:spPr>
        <p:txBody>
          <a:bodyPr wrap="square">
            <a:spAutoFit/>
          </a:bodyPr>
          <a:lstStyle/>
          <a:p>
            <a:r>
              <a:rPr lang="en-US" b="1" dirty="0">
                <a:solidFill>
                  <a:prstClr val="black"/>
                </a:solidFill>
              </a:rPr>
              <a:t>Learning how to create an ecology of practice through a programme of university education &amp; training  in a</a:t>
            </a:r>
          </a:p>
          <a:p>
            <a:r>
              <a:rPr lang="en-US" b="1" dirty="0">
                <a:solidFill>
                  <a:prstClr val="black"/>
                </a:solidFill>
              </a:rPr>
              <a:t>Community of Practice</a:t>
            </a:r>
          </a:p>
        </p:txBody>
      </p:sp>
      <p:cxnSp>
        <p:nvCxnSpPr>
          <p:cNvPr id="39" name="Straight Arrow Connector 38">
            <a:extLst>
              <a:ext uri="{FF2B5EF4-FFF2-40B4-BE49-F238E27FC236}">
                <a16:creationId xmlns:a16="http://schemas.microsoft.com/office/drawing/2014/main" xmlns="" id="{AB2A70A3-2777-433A-BA9B-BD258DE5134C}"/>
              </a:ext>
            </a:extLst>
          </p:cNvPr>
          <p:cNvCxnSpPr>
            <a:cxnSpLocks/>
          </p:cNvCxnSpPr>
          <p:nvPr/>
        </p:nvCxnSpPr>
        <p:spPr>
          <a:xfrm flipV="1">
            <a:off x="2049871" y="4893998"/>
            <a:ext cx="0" cy="628734"/>
          </a:xfrm>
          <a:prstGeom prst="straightConnector1">
            <a:avLst/>
          </a:prstGeom>
          <a:ln w="76200">
            <a:solidFill>
              <a:srgbClr val="0033CC"/>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xmlns="" id="{921D4B9C-D065-4402-A946-45EDDD7CA2AC}"/>
              </a:ext>
            </a:extLst>
          </p:cNvPr>
          <p:cNvCxnSpPr>
            <a:cxnSpLocks/>
          </p:cNvCxnSpPr>
          <p:nvPr/>
        </p:nvCxnSpPr>
        <p:spPr>
          <a:xfrm flipV="1">
            <a:off x="7153701" y="3201467"/>
            <a:ext cx="918557" cy="300440"/>
          </a:xfrm>
          <a:prstGeom prst="straightConnector1">
            <a:avLst/>
          </a:prstGeom>
          <a:ln w="38100">
            <a:solidFill>
              <a:srgbClr val="0033CC"/>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xmlns="" id="{C3090AD3-8B1B-4B79-A692-4235490DB6EC}"/>
              </a:ext>
            </a:extLst>
          </p:cNvPr>
          <p:cNvCxnSpPr>
            <a:cxnSpLocks/>
          </p:cNvCxnSpPr>
          <p:nvPr/>
        </p:nvCxnSpPr>
        <p:spPr>
          <a:xfrm flipV="1">
            <a:off x="7174811" y="2742069"/>
            <a:ext cx="1315219" cy="746862"/>
          </a:xfrm>
          <a:prstGeom prst="straightConnector1">
            <a:avLst/>
          </a:prstGeom>
          <a:ln w="38100">
            <a:solidFill>
              <a:srgbClr val="0033CC"/>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47" name="Picture 46">
            <a:extLst>
              <a:ext uri="{FF2B5EF4-FFF2-40B4-BE49-F238E27FC236}">
                <a16:creationId xmlns:a16="http://schemas.microsoft.com/office/drawing/2014/main" xmlns="" id="{1EDC1851-8DB9-4CE6-B8BD-A74763D69136}"/>
              </a:ext>
            </a:extLst>
          </p:cNvPr>
          <p:cNvPicPr>
            <a:picLocks noChangeAspect="1"/>
          </p:cNvPicPr>
          <p:nvPr/>
        </p:nvPicPr>
        <p:blipFill>
          <a:blip r:embed="rId4"/>
          <a:stretch>
            <a:fillRect/>
          </a:stretch>
        </p:blipFill>
        <p:spPr>
          <a:xfrm>
            <a:off x="940143" y="218639"/>
            <a:ext cx="3593638" cy="284243"/>
          </a:xfrm>
          <a:prstGeom prst="rect">
            <a:avLst/>
          </a:prstGeom>
        </p:spPr>
      </p:pic>
      <p:pic>
        <p:nvPicPr>
          <p:cNvPr id="48" name="Picture 47">
            <a:extLst>
              <a:ext uri="{FF2B5EF4-FFF2-40B4-BE49-F238E27FC236}">
                <a16:creationId xmlns:a16="http://schemas.microsoft.com/office/drawing/2014/main" xmlns="" id="{63E7F0BD-C84A-439C-98E5-A6FF10FD9202}"/>
              </a:ext>
            </a:extLst>
          </p:cNvPr>
          <p:cNvPicPr>
            <a:picLocks noChangeAspect="1"/>
          </p:cNvPicPr>
          <p:nvPr/>
        </p:nvPicPr>
        <p:blipFill>
          <a:blip r:embed="rId5"/>
          <a:stretch>
            <a:fillRect/>
          </a:stretch>
        </p:blipFill>
        <p:spPr>
          <a:xfrm>
            <a:off x="4624585" y="230404"/>
            <a:ext cx="3824222" cy="252458"/>
          </a:xfrm>
          <a:prstGeom prst="rect">
            <a:avLst/>
          </a:prstGeom>
        </p:spPr>
      </p:pic>
      <p:sp>
        <p:nvSpPr>
          <p:cNvPr id="49" name="TextBox 48">
            <a:extLst>
              <a:ext uri="{FF2B5EF4-FFF2-40B4-BE49-F238E27FC236}">
                <a16:creationId xmlns:a16="http://schemas.microsoft.com/office/drawing/2014/main" xmlns="" id="{FFC8335A-A6B8-4AD6-B314-DE4F950CE110}"/>
              </a:ext>
            </a:extLst>
          </p:cNvPr>
          <p:cNvSpPr txBox="1"/>
          <p:nvPr/>
        </p:nvSpPr>
        <p:spPr>
          <a:xfrm>
            <a:off x="2257214" y="4896121"/>
            <a:ext cx="3878691" cy="369332"/>
          </a:xfrm>
          <a:prstGeom prst="rect">
            <a:avLst/>
          </a:prstGeom>
          <a:solidFill>
            <a:schemeClr val="bg1">
              <a:alpha val="88000"/>
            </a:schemeClr>
          </a:solidFill>
        </p:spPr>
        <p:txBody>
          <a:bodyPr wrap="none" rtlCol="0">
            <a:spAutoFit/>
          </a:bodyPr>
          <a:lstStyle/>
          <a:p>
            <a:r>
              <a:rPr lang="en-US" b="1" dirty="0">
                <a:solidFill>
                  <a:srgbClr val="0033CC"/>
                </a:solidFill>
              </a:rPr>
              <a:t>A GEOLOGIST’S ECOLOGY OF PRACTICE</a:t>
            </a:r>
          </a:p>
        </p:txBody>
      </p:sp>
      <p:cxnSp>
        <p:nvCxnSpPr>
          <p:cNvPr id="54" name="Straight Arrow Connector 53">
            <a:extLst>
              <a:ext uri="{FF2B5EF4-FFF2-40B4-BE49-F238E27FC236}">
                <a16:creationId xmlns:a16="http://schemas.microsoft.com/office/drawing/2014/main" xmlns="" id="{AAAAA423-44EB-40E8-9455-8EC1796F3245}"/>
              </a:ext>
            </a:extLst>
          </p:cNvPr>
          <p:cNvCxnSpPr>
            <a:cxnSpLocks/>
          </p:cNvCxnSpPr>
          <p:nvPr/>
        </p:nvCxnSpPr>
        <p:spPr>
          <a:xfrm flipH="1">
            <a:off x="3572282" y="5805264"/>
            <a:ext cx="484999" cy="0"/>
          </a:xfrm>
          <a:prstGeom prst="straightConnector1">
            <a:avLst/>
          </a:prstGeom>
          <a:ln w="53975">
            <a:solidFill>
              <a:srgbClr val="0033CC"/>
            </a:solidFill>
            <a:headEnd type="none"/>
            <a:tailEnd type="triangle"/>
          </a:ln>
        </p:spPr>
        <p:style>
          <a:lnRef idx="1">
            <a:schemeClr val="accent1"/>
          </a:lnRef>
          <a:fillRef idx="0">
            <a:schemeClr val="accent1"/>
          </a:fillRef>
          <a:effectRef idx="0">
            <a:schemeClr val="accent1"/>
          </a:effectRef>
          <a:fontRef idx="minor">
            <a:schemeClr val="tx1"/>
          </a:fontRef>
        </p:style>
      </p:cxnSp>
      <p:pic>
        <p:nvPicPr>
          <p:cNvPr id="32" name="Picture 31">
            <a:extLst>
              <a:ext uri="{FF2B5EF4-FFF2-40B4-BE49-F238E27FC236}">
                <a16:creationId xmlns:a16="http://schemas.microsoft.com/office/drawing/2014/main" xmlns="" id="{487C8394-F859-4A58-B451-47A6CC313FAB}"/>
              </a:ext>
            </a:extLst>
          </p:cNvPr>
          <p:cNvPicPr>
            <a:picLocks noChangeAspect="1"/>
          </p:cNvPicPr>
          <p:nvPr/>
        </p:nvPicPr>
        <p:blipFill>
          <a:blip r:embed="rId6"/>
          <a:stretch>
            <a:fillRect/>
          </a:stretch>
        </p:blipFill>
        <p:spPr>
          <a:xfrm>
            <a:off x="3151394" y="3308246"/>
            <a:ext cx="2069187" cy="1577040"/>
          </a:xfrm>
          <a:prstGeom prst="rect">
            <a:avLst/>
          </a:prstGeom>
        </p:spPr>
      </p:pic>
      <p:pic>
        <p:nvPicPr>
          <p:cNvPr id="35" name="Picture 34">
            <a:extLst>
              <a:ext uri="{FF2B5EF4-FFF2-40B4-BE49-F238E27FC236}">
                <a16:creationId xmlns:a16="http://schemas.microsoft.com/office/drawing/2014/main" xmlns="" id="{DFC74718-E6B6-45DA-99AC-FA9794E8301E}"/>
              </a:ext>
            </a:extLst>
          </p:cNvPr>
          <p:cNvPicPr>
            <a:picLocks noChangeAspect="1"/>
          </p:cNvPicPr>
          <p:nvPr/>
        </p:nvPicPr>
        <p:blipFill>
          <a:blip r:embed="rId7"/>
          <a:stretch>
            <a:fillRect/>
          </a:stretch>
        </p:blipFill>
        <p:spPr>
          <a:xfrm>
            <a:off x="5203693" y="3295699"/>
            <a:ext cx="1946878" cy="1571960"/>
          </a:xfrm>
          <a:prstGeom prst="rect">
            <a:avLst/>
          </a:prstGeom>
        </p:spPr>
      </p:pic>
    </p:spTree>
    <p:extLst>
      <p:ext uri="{BB962C8B-B14F-4D97-AF65-F5344CB8AC3E}">
        <p14:creationId xmlns:p14="http://schemas.microsoft.com/office/powerpoint/2010/main" val="9068163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TextBox 4"/>
          <p:cNvSpPr txBox="1">
            <a:spLocks noChangeArrowheads="1"/>
          </p:cNvSpPr>
          <p:nvPr/>
        </p:nvSpPr>
        <p:spPr bwMode="auto">
          <a:xfrm>
            <a:off x="6750404" y="4225967"/>
            <a:ext cx="3912732" cy="1938992"/>
          </a:xfrm>
          <a:prstGeom prst="rect">
            <a:avLst/>
          </a:prstGeom>
          <a:noFill/>
          <a:ln w="9525">
            <a:noFill/>
            <a:miter lim="800000"/>
            <a:headEnd/>
            <a:tailEnd/>
          </a:ln>
        </p:spPr>
        <p:txBody>
          <a:bodyPr wrap="square">
            <a:spAutoFit/>
          </a:bodyPr>
          <a:lstStyle/>
          <a:p>
            <a:pPr algn="l"/>
            <a:r>
              <a:rPr lang="en-GB" sz="2000" b="1" dirty="0"/>
              <a:t>CONTEXTS </a:t>
            </a:r>
          </a:p>
          <a:p>
            <a:pPr algn="l"/>
            <a:r>
              <a:rPr lang="en-GB" sz="2000" dirty="0"/>
              <a:t>Institution</a:t>
            </a:r>
          </a:p>
          <a:p>
            <a:r>
              <a:rPr lang="en-GB" sz="2000" dirty="0"/>
              <a:t>Subject/discipline</a:t>
            </a:r>
          </a:p>
          <a:p>
            <a:r>
              <a:rPr lang="en-GB" sz="2000" dirty="0"/>
              <a:t>Course/programme</a:t>
            </a:r>
          </a:p>
          <a:p>
            <a:pPr algn="l"/>
            <a:r>
              <a:rPr lang="en-GB" sz="2000" dirty="0"/>
              <a:t>Teacher’s own goals</a:t>
            </a:r>
          </a:p>
          <a:p>
            <a:pPr algn="l"/>
            <a:r>
              <a:rPr lang="en-GB" sz="2000" dirty="0"/>
              <a:t>and aspirations</a:t>
            </a:r>
          </a:p>
        </p:txBody>
      </p:sp>
      <p:sp>
        <p:nvSpPr>
          <p:cNvPr id="68613" name="TextBox 6"/>
          <p:cNvSpPr txBox="1">
            <a:spLocks noChangeArrowheads="1"/>
          </p:cNvSpPr>
          <p:nvPr/>
        </p:nvSpPr>
        <p:spPr bwMode="auto">
          <a:xfrm>
            <a:off x="432334" y="788844"/>
            <a:ext cx="1410643" cy="1631216"/>
          </a:xfrm>
          <a:prstGeom prst="rect">
            <a:avLst/>
          </a:prstGeom>
          <a:noFill/>
          <a:ln w="9525">
            <a:noFill/>
            <a:miter lim="800000"/>
            <a:headEnd/>
            <a:tailEnd/>
          </a:ln>
        </p:spPr>
        <p:txBody>
          <a:bodyPr wrap="none">
            <a:spAutoFit/>
          </a:bodyPr>
          <a:lstStyle/>
          <a:p>
            <a:pPr algn="l"/>
            <a:r>
              <a:rPr lang="en-GB" sz="2000" b="1" dirty="0"/>
              <a:t>SPACES </a:t>
            </a:r>
          </a:p>
          <a:p>
            <a:pPr algn="l"/>
            <a:r>
              <a:rPr lang="en-GB" sz="2000" dirty="0"/>
              <a:t>Physical </a:t>
            </a:r>
          </a:p>
          <a:p>
            <a:pPr algn="l"/>
            <a:r>
              <a:rPr lang="en-GB" sz="2000" dirty="0"/>
              <a:t>Virtual</a:t>
            </a:r>
          </a:p>
          <a:p>
            <a:pPr algn="l"/>
            <a:r>
              <a:rPr lang="en-GB" sz="2000" dirty="0"/>
              <a:t>Intellectual </a:t>
            </a:r>
          </a:p>
          <a:p>
            <a:pPr algn="l"/>
            <a:r>
              <a:rPr lang="en-GB" sz="2000" dirty="0"/>
              <a:t>Creative</a:t>
            </a:r>
          </a:p>
        </p:txBody>
      </p:sp>
      <p:sp>
        <p:nvSpPr>
          <p:cNvPr id="68614" name="Rectangle 7"/>
          <p:cNvSpPr>
            <a:spLocks noChangeArrowheads="1"/>
          </p:cNvSpPr>
          <p:nvPr/>
        </p:nvSpPr>
        <p:spPr bwMode="auto">
          <a:xfrm>
            <a:off x="345439" y="2531631"/>
            <a:ext cx="2151879" cy="1938992"/>
          </a:xfrm>
          <a:prstGeom prst="rect">
            <a:avLst/>
          </a:prstGeom>
          <a:noFill/>
          <a:ln w="9525">
            <a:noFill/>
            <a:miter lim="800000"/>
            <a:headEnd/>
            <a:tailEnd/>
          </a:ln>
        </p:spPr>
        <p:txBody>
          <a:bodyPr wrap="square">
            <a:spAutoFit/>
          </a:bodyPr>
          <a:lstStyle/>
          <a:p>
            <a:pPr algn="l"/>
            <a:r>
              <a:rPr lang="en-GB" sz="2000" b="1" dirty="0"/>
              <a:t>RELATIONSHIPS</a:t>
            </a:r>
          </a:p>
          <a:p>
            <a:pPr algn="l"/>
            <a:r>
              <a:rPr lang="en-GB" sz="2000" dirty="0"/>
              <a:t>teacher -students</a:t>
            </a:r>
          </a:p>
          <a:p>
            <a:pPr algn="l"/>
            <a:r>
              <a:rPr lang="en-GB" sz="2000" dirty="0"/>
              <a:t>students &amp; peers</a:t>
            </a:r>
          </a:p>
          <a:p>
            <a:pPr algn="l"/>
            <a:r>
              <a:rPr lang="en-GB" sz="2000" dirty="0"/>
              <a:t>students  &amp; others</a:t>
            </a:r>
          </a:p>
          <a:p>
            <a:pPr algn="l"/>
            <a:r>
              <a:rPr lang="en-GB" sz="2000" dirty="0"/>
              <a:t>who support  their</a:t>
            </a:r>
          </a:p>
          <a:p>
            <a:pPr algn="l"/>
            <a:r>
              <a:rPr lang="en-GB" sz="2000" dirty="0"/>
              <a:t>learning</a:t>
            </a:r>
          </a:p>
        </p:txBody>
      </p:sp>
      <p:sp>
        <p:nvSpPr>
          <p:cNvPr id="68615" name="Rectangle 8"/>
          <p:cNvSpPr>
            <a:spLocks noChangeArrowheads="1"/>
          </p:cNvSpPr>
          <p:nvPr/>
        </p:nvSpPr>
        <p:spPr bwMode="auto">
          <a:xfrm>
            <a:off x="1574947" y="788844"/>
            <a:ext cx="7410810" cy="1015663"/>
          </a:xfrm>
          <a:prstGeom prst="rect">
            <a:avLst/>
          </a:prstGeom>
          <a:noFill/>
          <a:ln w="9525">
            <a:noFill/>
            <a:miter lim="800000"/>
            <a:headEnd/>
            <a:tailEnd/>
          </a:ln>
        </p:spPr>
        <p:txBody>
          <a:bodyPr wrap="square">
            <a:spAutoFit/>
          </a:bodyPr>
          <a:lstStyle/>
          <a:p>
            <a:pPr algn="l"/>
            <a:r>
              <a:rPr lang="en-GB" sz="2000" b="1" dirty="0"/>
              <a:t>RESOURCES</a:t>
            </a:r>
            <a:r>
              <a:rPr lang="en-GB" sz="2000" dirty="0"/>
              <a:t>  (knowledge, tools, artefacts, technologies) teachers’ embodied knowledge, students own knowledge &amp; experiences, explicit knowledge in books/articles, internet resources</a:t>
            </a:r>
          </a:p>
        </p:txBody>
      </p:sp>
      <p:sp>
        <p:nvSpPr>
          <p:cNvPr id="68616" name="Rectangle 9"/>
          <p:cNvSpPr>
            <a:spLocks noChangeArrowheads="1"/>
          </p:cNvSpPr>
          <p:nvPr/>
        </p:nvSpPr>
        <p:spPr bwMode="auto">
          <a:xfrm>
            <a:off x="6750404" y="1825310"/>
            <a:ext cx="2336459" cy="2246769"/>
          </a:xfrm>
          <a:prstGeom prst="rect">
            <a:avLst/>
          </a:prstGeom>
          <a:noFill/>
          <a:ln w="9525">
            <a:noFill/>
            <a:miter lim="800000"/>
            <a:headEnd/>
            <a:tailEnd/>
          </a:ln>
        </p:spPr>
        <p:txBody>
          <a:bodyPr wrap="square">
            <a:spAutoFit/>
          </a:bodyPr>
          <a:lstStyle/>
          <a:p>
            <a:pPr algn="l"/>
            <a:r>
              <a:rPr lang="en-GB" sz="2000" b="1" dirty="0"/>
              <a:t>AFFORDANCES</a:t>
            </a:r>
          </a:p>
          <a:p>
            <a:pPr algn="l"/>
            <a:r>
              <a:rPr lang="en-GB" sz="2000" dirty="0"/>
              <a:t>In the courses/ modules, activities  teachers create,</a:t>
            </a:r>
          </a:p>
          <a:p>
            <a:pPr algn="l"/>
            <a:r>
              <a:rPr lang="en-GB" sz="2000" dirty="0"/>
              <a:t>In the resources inside/outside HEI</a:t>
            </a:r>
          </a:p>
          <a:p>
            <a:pPr algn="l"/>
            <a:r>
              <a:rPr lang="en-GB" sz="2000" dirty="0"/>
              <a:t>In peer groups.</a:t>
            </a:r>
          </a:p>
        </p:txBody>
      </p:sp>
      <p:sp>
        <p:nvSpPr>
          <p:cNvPr id="68617" name="TextBox 4"/>
          <p:cNvSpPr txBox="1">
            <a:spLocks noChangeArrowheads="1"/>
          </p:cNvSpPr>
          <p:nvPr/>
        </p:nvSpPr>
        <p:spPr bwMode="auto">
          <a:xfrm>
            <a:off x="286253" y="4660496"/>
            <a:ext cx="4866293" cy="1631216"/>
          </a:xfrm>
          <a:prstGeom prst="rect">
            <a:avLst/>
          </a:prstGeom>
          <a:noFill/>
          <a:ln w="9525">
            <a:noFill/>
            <a:miter lim="800000"/>
            <a:headEnd/>
            <a:tailEnd/>
          </a:ln>
        </p:spPr>
        <p:txBody>
          <a:bodyPr wrap="square">
            <a:spAutoFit/>
          </a:bodyPr>
          <a:lstStyle/>
          <a:p>
            <a:pPr algn="l"/>
            <a:r>
              <a:rPr lang="en-GB" sz="2000" b="1" dirty="0"/>
              <a:t>PROCESS</a:t>
            </a:r>
          </a:p>
          <a:p>
            <a:pPr algn="l"/>
            <a:r>
              <a:rPr lang="en-GB" sz="2000" dirty="0"/>
              <a:t>Forms of teaching – sage, guide, meddler</a:t>
            </a:r>
          </a:p>
          <a:p>
            <a:pPr algn="l"/>
            <a:r>
              <a:rPr lang="en-GB" sz="2000" dirty="0"/>
              <a:t>Nature of teaching activities &amp; forms of learner engagement especially nature of independent work &amp; peer collaboration </a:t>
            </a:r>
          </a:p>
        </p:txBody>
      </p:sp>
      <p:pic>
        <p:nvPicPr>
          <p:cNvPr id="68618" name="Picture 2" descr="http://static1.squarespace.com/static/552dce4ce4b01b3a8099212d/t/55fa5357e4b03d1cbfc92b5e/1442468698366/teachflickr.com%3Aphotos%3Aucentralarkansas%3A4535060043%3A.jpg"/>
          <p:cNvPicPr>
            <a:picLocks noChangeAspect="1" noChangeArrowheads="1"/>
          </p:cNvPicPr>
          <p:nvPr/>
        </p:nvPicPr>
        <p:blipFill>
          <a:blip r:embed="rId3" cstate="print"/>
          <a:srcRect/>
          <a:stretch>
            <a:fillRect/>
          </a:stretch>
        </p:blipFill>
        <p:spPr bwMode="auto">
          <a:xfrm>
            <a:off x="2637447" y="1922133"/>
            <a:ext cx="3912733" cy="2738363"/>
          </a:xfrm>
          <a:prstGeom prst="rect">
            <a:avLst/>
          </a:prstGeom>
          <a:noFill/>
          <a:ln w="9525">
            <a:noFill/>
            <a:miter lim="800000"/>
            <a:headEnd/>
            <a:tailEnd/>
          </a:ln>
        </p:spPr>
      </p:pic>
      <p:pic>
        <p:nvPicPr>
          <p:cNvPr id="2" name="Picture 1">
            <a:extLst>
              <a:ext uri="{FF2B5EF4-FFF2-40B4-BE49-F238E27FC236}">
                <a16:creationId xmlns:a16="http://schemas.microsoft.com/office/drawing/2014/main" xmlns="" id="{7841200A-31AE-4F76-A230-EA636BB47C43}"/>
              </a:ext>
            </a:extLst>
          </p:cNvPr>
          <p:cNvPicPr>
            <a:picLocks noChangeAspect="1"/>
          </p:cNvPicPr>
          <p:nvPr/>
        </p:nvPicPr>
        <p:blipFill>
          <a:blip r:embed="rId4"/>
          <a:stretch>
            <a:fillRect/>
          </a:stretch>
        </p:blipFill>
        <p:spPr>
          <a:xfrm>
            <a:off x="432334" y="333135"/>
            <a:ext cx="3672408" cy="322007"/>
          </a:xfrm>
          <a:prstGeom prst="rect">
            <a:avLst/>
          </a:prstGeom>
        </p:spPr>
      </p:pic>
      <p:pic>
        <p:nvPicPr>
          <p:cNvPr id="3" name="Picture 2">
            <a:extLst>
              <a:ext uri="{FF2B5EF4-FFF2-40B4-BE49-F238E27FC236}">
                <a16:creationId xmlns:a16="http://schemas.microsoft.com/office/drawing/2014/main" xmlns="" id="{6E2561DE-B118-4387-861F-ECFC606CF01C}"/>
              </a:ext>
            </a:extLst>
          </p:cNvPr>
          <p:cNvPicPr>
            <a:picLocks noChangeAspect="1"/>
          </p:cNvPicPr>
          <p:nvPr/>
        </p:nvPicPr>
        <p:blipFill>
          <a:blip r:embed="rId5"/>
          <a:stretch>
            <a:fillRect/>
          </a:stretch>
        </p:blipFill>
        <p:spPr>
          <a:xfrm>
            <a:off x="4163571" y="333135"/>
            <a:ext cx="1751377" cy="322007"/>
          </a:xfrm>
          <a:prstGeom prst="rect">
            <a:avLst/>
          </a:prstGeom>
        </p:spPr>
      </p:pic>
      <p:sp>
        <p:nvSpPr>
          <p:cNvPr id="13" name="Speech Bubble: Rectangle with Corners Rounded 12">
            <a:extLst>
              <a:ext uri="{FF2B5EF4-FFF2-40B4-BE49-F238E27FC236}">
                <a16:creationId xmlns:a16="http://schemas.microsoft.com/office/drawing/2014/main" xmlns="" id="{F06E1E39-690C-4996-A661-1405E4E25267}"/>
              </a:ext>
            </a:extLst>
          </p:cNvPr>
          <p:cNvSpPr/>
          <p:nvPr/>
        </p:nvSpPr>
        <p:spPr>
          <a:xfrm>
            <a:off x="4711563" y="4943852"/>
            <a:ext cx="1976245" cy="1229464"/>
          </a:xfrm>
          <a:prstGeom prst="wedgeRoundRectCallout">
            <a:avLst>
              <a:gd name="adj1" fmla="val 6224"/>
              <a:gd name="adj2" fmla="val -114769"/>
              <a:gd name="adj3" fmla="val 16667"/>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4">
            <a:extLst>
              <a:ext uri="{FF2B5EF4-FFF2-40B4-BE49-F238E27FC236}">
                <a16:creationId xmlns:a16="http://schemas.microsoft.com/office/drawing/2014/main" xmlns="" id="{5AEC6FC3-D4C6-4222-968B-01A43D1524EF}"/>
              </a:ext>
            </a:extLst>
          </p:cNvPr>
          <p:cNvSpPr txBox="1">
            <a:spLocks noChangeArrowheads="1"/>
          </p:cNvSpPr>
          <p:nvPr/>
        </p:nvSpPr>
        <p:spPr bwMode="auto">
          <a:xfrm>
            <a:off x="4686681" y="5023814"/>
            <a:ext cx="2178404" cy="1015663"/>
          </a:xfrm>
          <a:prstGeom prst="rect">
            <a:avLst/>
          </a:prstGeom>
          <a:noFill/>
          <a:ln w="9525">
            <a:noFill/>
            <a:miter lim="800000"/>
            <a:headEnd/>
            <a:tailEnd/>
          </a:ln>
        </p:spPr>
        <p:txBody>
          <a:bodyPr wrap="square">
            <a:spAutoFit/>
          </a:bodyPr>
          <a:lstStyle/>
          <a:p>
            <a:pPr algn="l"/>
            <a:r>
              <a:rPr lang="en-GB" sz="2000" b="1" dirty="0"/>
              <a:t>NEW VALUE</a:t>
            </a:r>
          </a:p>
          <a:p>
            <a:pPr algn="l"/>
            <a:r>
              <a:rPr lang="en-GB" sz="2000" dirty="0"/>
              <a:t>Students’ learning</a:t>
            </a:r>
          </a:p>
          <a:p>
            <a:pPr algn="l"/>
            <a:r>
              <a:rPr lang="en-GB" sz="2000" dirty="0"/>
              <a:t>and development</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Left-Right Arrow 1">
            <a:extLst>
              <a:ext uri="{FF2B5EF4-FFF2-40B4-BE49-F238E27FC236}">
                <a16:creationId xmlns:a16="http://schemas.microsoft.com/office/drawing/2014/main" xmlns="" id="{C0E6142E-1ACF-4BA3-A639-0EF29EC17F66}"/>
              </a:ext>
            </a:extLst>
          </p:cNvPr>
          <p:cNvSpPr/>
          <p:nvPr/>
        </p:nvSpPr>
        <p:spPr>
          <a:xfrm>
            <a:off x="2051720" y="2708275"/>
            <a:ext cx="4680868" cy="649288"/>
          </a:xfrm>
          <a:prstGeom prst="leftRightArrow">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solidFill>
                <a:srgbClr val="FFFFFF"/>
              </a:solidFill>
            </a:endParaRPr>
          </a:p>
        </p:txBody>
      </p:sp>
      <p:sp>
        <p:nvSpPr>
          <p:cNvPr id="4" name="Left-Right Arrow 3">
            <a:extLst>
              <a:ext uri="{FF2B5EF4-FFF2-40B4-BE49-F238E27FC236}">
                <a16:creationId xmlns:a16="http://schemas.microsoft.com/office/drawing/2014/main" xmlns="" id="{698FAA7A-6A51-4826-8C1E-9B461DAB0991}"/>
              </a:ext>
            </a:extLst>
          </p:cNvPr>
          <p:cNvSpPr/>
          <p:nvPr/>
        </p:nvSpPr>
        <p:spPr>
          <a:xfrm rot="16200000">
            <a:off x="2749972" y="2709441"/>
            <a:ext cx="3383705" cy="647700"/>
          </a:xfrm>
          <a:prstGeom prst="leftRightArrow">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solidFill>
                <a:srgbClr val="FFFFFF"/>
              </a:solidFill>
            </a:endParaRPr>
          </a:p>
        </p:txBody>
      </p:sp>
      <p:sp>
        <p:nvSpPr>
          <p:cNvPr id="95236" name="TextBox 4">
            <a:extLst>
              <a:ext uri="{FF2B5EF4-FFF2-40B4-BE49-F238E27FC236}">
                <a16:creationId xmlns:a16="http://schemas.microsoft.com/office/drawing/2014/main" xmlns="" id="{ECE031AD-291B-471A-B533-C6D9F09A7AEC}"/>
              </a:ext>
            </a:extLst>
          </p:cNvPr>
          <p:cNvSpPr txBox="1">
            <a:spLocks noChangeArrowheads="1"/>
          </p:cNvSpPr>
          <p:nvPr/>
        </p:nvSpPr>
        <p:spPr bwMode="auto">
          <a:xfrm>
            <a:off x="2916238" y="2852738"/>
            <a:ext cx="30432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b="1">
                <a:solidFill>
                  <a:schemeClr val="tx1"/>
                </a:solidFill>
                <a:latin typeface="Arial" panose="020B0604020202020204" pitchFamily="34" charset="0"/>
                <a:ea typeface="MS PGothic" panose="020B0600070205080204" pitchFamily="34" charset="-128"/>
              </a:defRPr>
            </a:lvl1pPr>
            <a:lvl2pPr marL="742950" indent="-285750">
              <a:defRPr b="1">
                <a:solidFill>
                  <a:schemeClr val="tx1"/>
                </a:solidFill>
                <a:latin typeface="Arial" panose="020B0604020202020204" pitchFamily="34" charset="0"/>
                <a:ea typeface="MS PGothic" panose="020B0600070205080204" pitchFamily="34" charset="-128"/>
              </a:defRPr>
            </a:lvl2pPr>
            <a:lvl3pPr marL="1143000" indent="-228600">
              <a:defRPr b="1">
                <a:solidFill>
                  <a:schemeClr val="tx1"/>
                </a:solidFill>
                <a:latin typeface="Arial" panose="020B0604020202020204" pitchFamily="34" charset="0"/>
                <a:ea typeface="MS PGothic" panose="020B0600070205080204" pitchFamily="34" charset="-128"/>
              </a:defRPr>
            </a:lvl3pPr>
            <a:lvl4pPr marL="1600200" indent="-228600">
              <a:defRPr b="1">
                <a:solidFill>
                  <a:schemeClr val="tx1"/>
                </a:solidFill>
                <a:latin typeface="Arial" panose="020B0604020202020204" pitchFamily="34" charset="0"/>
                <a:ea typeface="MS PGothic" panose="020B0600070205080204" pitchFamily="34" charset="-128"/>
              </a:defRPr>
            </a:lvl4pPr>
            <a:lvl5pPr marL="2057400" indent="-228600">
              <a:defRPr b="1">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9pPr>
          </a:lstStyle>
          <a:p>
            <a:pPr algn="ctr" eaLnBrk="1" hangingPunct="1"/>
            <a:r>
              <a:rPr lang="en-GB" altLang="en-US">
                <a:solidFill>
                  <a:srgbClr val="000000"/>
                </a:solidFill>
                <a:cs typeface="Arial" panose="020B0604020202020204" pitchFamily="34" charset="0"/>
              </a:rPr>
              <a:t>LEARNING        CONTEXT</a:t>
            </a:r>
          </a:p>
        </p:txBody>
      </p:sp>
      <p:sp>
        <p:nvSpPr>
          <p:cNvPr id="95237" name="TextBox 5">
            <a:extLst>
              <a:ext uri="{FF2B5EF4-FFF2-40B4-BE49-F238E27FC236}">
                <a16:creationId xmlns:a16="http://schemas.microsoft.com/office/drawing/2014/main" xmlns="" id="{32A20E43-2795-4900-ABFA-810D5ADAB107}"/>
              </a:ext>
            </a:extLst>
          </p:cNvPr>
          <p:cNvSpPr txBox="1">
            <a:spLocks noChangeArrowheads="1"/>
          </p:cNvSpPr>
          <p:nvPr/>
        </p:nvSpPr>
        <p:spPr bwMode="auto">
          <a:xfrm rot="-5400000">
            <a:off x="3055938" y="2857500"/>
            <a:ext cx="28257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b="1">
                <a:solidFill>
                  <a:schemeClr val="tx1"/>
                </a:solidFill>
                <a:latin typeface="Arial" panose="020B0604020202020204" pitchFamily="34" charset="0"/>
                <a:ea typeface="MS PGothic" panose="020B0600070205080204" pitchFamily="34" charset="-128"/>
              </a:defRPr>
            </a:lvl1pPr>
            <a:lvl2pPr marL="742950" indent="-285750">
              <a:defRPr b="1">
                <a:solidFill>
                  <a:schemeClr val="tx1"/>
                </a:solidFill>
                <a:latin typeface="Arial" panose="020B0604020202020204" pitchFamily="34" charset="0"/>
                <a:ea typeface="MS PGothic" panose="020B0600070205080204" pitchFamily="34" charset="-128"/>
              </a:defRPr>
            </a:lvl2pPr>
            <a:lvl3pPr marL="1143000" indent="-228600">
              <a:defRPr b="1">
                <a:solidFill>
                  <a:schemeClr val="tx1"/>
                </a:solidFill>
                <a:latin typeface="Arial" panose="020B0604020202020204" pitchFamily="34" charset="0"/>
                <a:ea typeface="MS PGothic" panose="020B0600070205080204" pitchFamily="34" charset="-128"/>
              </a:defRPr>
            </a:lvl3pPr>
            <a:lvl4pPr marL="1600200" indent="-228600">
              <a:defRPr b="1">
                <a:solidFill>
                  <a:schemeClr val="tx1"/>
                </a:solidFill>
                <a:latin typeface="Arial" panose="020B0604020202020204" pitchFamily="34" charset="0"/>
                <a:ea typeface="MS PGothic" panose="020B0600070205080204" pitchFamily="34" charset="-128"/>
              </a:defRPr>
            </a:lvl4pPr>
            <a:lvl5pPr marL="2057400" indent="-228600">
              <a:defRPr b="1">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9pPr>
          </a:lstStyle>
          <a:p>
            <a:pPr algn="ctr" eaLnBrk="1" hangingPunct="1"/>
            <a:r>
              <a:rPr lang="en-GB" altLang="en-US" dirty="0">
                <a:solidFill>
                  <a:srgbClr val="000000"/>
                </a:solidFill>
                <a:cs typeface="Arial" panose="020B0604020202020204" pitchFamily="34" charset="0"/>
              </a:rPr>
              <a:t>LEARNING     ECOLOGY</a:t>
            </a:r>
          </a:p>
        </p:txBody>
      </p:sp>
      <p:sp>
        <p:nvSpPr>
          <p:cNvPr id="95238" name="TextBox 6">
            <a:extLst>
              <a:ext uri="{FF2B5EF4-FFF2-40B4-BE49-F238E27FC236}">
                <a16:creationId xmlns:a16="http://schemas.microsoft.com/office/drawing/2014/main" xmlns="" id="{2A3CDD06-496F-46F2-B263-63151950AB2D}"/>
              </a:ext>
            </a:extLst>
          </p:cNvPr>
          <p:cNvSpPr txBox="1">
            <a:spLocks noChangeArrowheads="1"/>
          </p:cNvSpPr>
          <p:nvPr/>
        </p:nvSpPr>
        <p:spPr bwMode="auto">
          <a:xfrm>
            <a:off x="827088" y="2708275"/>
            <a:ext cx="139065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b="1">
                <a:solidFill>
                  <a:schemeClr val="tx1"/>
                </a:solidFill>
                <a:latin typeface="Arial" panose="020B0604020202020204" pitchFamily="34" charset="0"/>
                <a:ea typeface="MS PGothic" panose="020B0600070205080204" pitchFamily="34" charset="-128"/>
              </a:defRPr>
            </a:lvl1pPr>
            <a:lvl2pPr marL="742950" indent="-285750">
              <a:defRPr b="1">
                <a:solidFill>
                  <a:schemeClr val="tx1"/>
                </a:solidFill>
                <a:latin typeface="Arial" panose="020B0604020202020204" pitchFamily="34" charset="0"/>
                <a:ea typeface="MS PGothic" panose="020B0600070205080204" pitchFamily="34" charset="-128"/>
              </a:defRPr>
            </a:lvl2pPr>
            <a:lvl3pPr marL="1143000" indent="-228600">
              <a:defRPr b="1">
                <a:solidFill>
                  <a:schemeClr val="tx1"/>
                </a:solidFill>
                <a:latin typeface="Arial" panose="020B0604020202020204" pitchFamily="34" charset="0"/>
                <a:ea typeface="MS PGothic" panose="020B0600070205080204" pitchFamily="34" charset="-128"/>
              </a:defRPr>
            </a:lvl3pPr>
            <a:lvl4pPr marL="1600200" indent="-228600">
              <a:defRPr b="1">
                <a:solidFill>
                  <a:schemeClr val="tx1"/>
                </a:solidFill>
                <a:latin typeface="Arial" panose="020B0604020202020204" pitchFamily="34" charset="0"/>
                <a:ea typeface="MS PGothic" panose="020B0600070205080204" pitchFamily="34" charset="-128"/>
              </a:defRPr>
            </a:lvl4pPr>
            <a:lvl5pPr marL="2057400" indent="-228600">
              <a:defRPr b="1">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9pPr>
          </a:lstStyle>
          <a:p>
            <a:pPr algn="ctr" eaLnBrk="1" hangingPunct="1"/>
            <a:r>
              <a:rPr lang="en-GB" altLang="en-US">
                <a:solidFill>
                  <a:srgbClr val="000000"/>
                </a:solidFill>
                <a:cs typeface="Arial" panose="020B0604020202020204" pitchFamily="34" charset="0"/>
              </a:rPr>
              <a:t>Academic</a:t>
            </a:r>
          </a:p>
          <a:p>
            <a:pPr algn="ctr" eaLnBrk="1" hangingPunct="1"/>
            <a:r>
              <a:rPr lang="en-GB" altLang="en-US">
                <a:solidFill>
                  <a:srgbClr val="000000"/>
                </a:solidFill>
                <a:cs typeface="Arial" panose="020B0604020202020204" pitchFamily="34" charset="0"/>
              </a:rPr>
              <a:t>Programme</a:t>
            </a:r>
          </a:p>
        </p:txBody>
      </p:sp>
      <p:sp>
        <p:nvSpPr>
          <p:cNvPr id="95239" name="TextBox 7">
            <a:extLst>
              <a:ext uri="{FF2B5EF4-FFF2-40B4-BE49-F238E27FC236}">
                <a16:creationId xmlns:a16="http://schemas.microsoft.com/office/drawing/2014/main" xmlns="" id="{E0C3708B-2C46-490D-B3D9-0E5F9F520942}"/>
              </a:ext>
            </a:extLst>
          </p:cNvPr>
          <p:cNvSpPr txBox="1">
            <a:spLocks noChangeArrowheads="1"/>
          </p:cNvSpPr>
          <p:nvPr/>
        </p:nvSpPr>
        <p:spPr bwMode="auto">
          <a:xfrm>
            <a:off x="6732588" y="2636838"/>
            <a:ext cx="1825625"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b="1">
                <a:solidFill>
                  <a:schemeClr val="tx1"/>
                </a:solidFill>
                <a:latin typeface="Arial" panose="020B0604020202020204" pitchFamily="34" charset="0"/>
                <a:ea typeface="MS PGothic" panose="020B0600070205080204" pitchFamily="34" charset="-128"/>
              </a:defRPr>
            </a:lvl1pPr>
            <a:lvl2pPr marL="742950" indent="-285750">
              <a:defRPr b="1">
                <a:solidFill>
                  <a:schemeClr val="tx1"/>
                </a:solidFill>
                <a:latin typeface="Arial" panose="020B0604020202020204" pitchFamily="34" charset="0"/>
                <a:ea typeface="MS PGothic" panose="020B0600070205080204" pitchFamily="34" charset="-128"/>
              </a:defRPr>
            </a:lvl2pPr>
            <a:lvl3pPr marL="1143000" indent="-228600">
              <a:defRPr b="1">
                <a:solidFill>
                  <a:schemeClr val="tx1"/>
                </a:solidFill>
                <a:latin typeface="Arial" panose="020B0604020202020204" pitchFamily="34" charset="0"/>
                <a:ea typeface="MS PGothic" panose="020B0600070205080204" pitchFamily="34" charset="-128"/>
              </a:defRPr>
            </a:lvl3pPr>
            <a:lvl4pPr marL="1600200" indent="-228600">
              <a:defRPr b="1">
                <a:solidFill>
                  <a:schemeClr val="tx1"/>
                </a:solidFill>
                <a:latin typeface="Arial" panose="020B0604020202020204" pitchFamily="34" charset="0"/>
                <a:ea typeface="MS PGothic" panose="020B0600070205080204" pitchFamily="34" charset="-128"/>
              </a:defRPr>
            </a:lvl4pPr>
            <a:lvl5pPr marL="2057400" indent="-228600">
              <a:defRPr b="1">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9pPr>
          </a:lstStyle>
          <a:p>
            <a:pPr algn="ctr" eaLnBrk="1" hangingPunct="1"/>
            <a:r>
              <a:rPr lang="en-GB" altLang="en-US">
                <a:solidFill>
                  <a:srgbClr val="000000"/>
                </a:solidFill>
                <a:cs typeface="Arial" panose="020B0604020202020204" pitchFamily="34" charset="0"/>
              </a:rPr>
              <a:t>Other Contexts</a:t>
            </a:r>
          </a:p>
          <a:p>
            <a:pPr algn="ctr" eaLnBrk="1" hangingPunct="1"/>
            <a:r>
              <a:rPr lang="en-GB" altLang="en-US" sz="1400">
                <a:solidFill>
                  <a:srgbClr val="000000"/>
                </a:solidFill>
                <a:cs typeface="Arial" panose="020B0604020202020204" pitchFamily="34" charset="0"/>
              </a:rPr>
              <a:t>eg. work, community</a:t>
            </a:r>
          </a:p>
          <a:p>
            <a:pPr algn="ctr" eaLnBrk="1" hangingPunct="1"/>
            <a:r>
              <a:rPr lang="en-GB" altLang="en-US" sz="1400">
                <a:solidFill>
                  <a:srgbClr val="000000"/>
                </a:solidFill>
                <a:cs typeface="Arial" panose="020B0604020202020204" pitchFamily="34" charset="0"/>
              </a:rPr>
              <a:t>field, co-curriculum</a:t>
            </a:r>
          </a:p>
          <a:p>
            <a:pPr algn="ctr" eaLnBrk="1" hangingPunct="1"/>
            <a:r>
              <a:rPr lang="en-GB" altLang="en-US" sz="1400">
                <a:solidFill>
                  <a:srgbClr val="000000"/>
                </a:solidFill>
                <a:cs typeface="Arial" panose="020B0604020202020204" pitchFamily="34" charset="0"/>
              </a:rPr>
              <a:t>extra-curriculum</a:t>
            </a:r>
          </a:p>
        </p:txBody>
      </p:sp>
      <p:sp>
        <p:nvSpPr>
          <p:cNvPr id="95240" name="TextBox 9">
            <a:extLst>
              <a:ext uri="{FF2B5EF4-FFF2-40B4-BE49-F238E27FC236}">
                <a16:creationId xmlns:a16="http://schemas.microsoft.com/office/drawing/2014/main" xmlns="" id="{C63B5F94-A82B-4498-B905-C957A9C37DE2}"/>
              </a:ext>
            </a:extLst>
          </p:cNvPr>
          <p:cNvSpPr txBox="1">
            <a:spLocks noChangeArrowheads="1"/>
          </p:cNvSpPr>
          <p:nvPr/>
        </p:nvSpPr>
        <p:spPr bwMode="auto">
          <a:xfrm>
            <a:off x="2846811" y="4779697"/>
            <a:ext cx="3326552"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b="1">
                <a:solidFill>
                  <a:schemeClr val="tx1"/>
                </a:solidFill>
                <a:latin typeface="Arial" panose="020B0604020202020204" pitchFamily="34" charset="0"/>
                <a:ea typeface="MS PGothic" panose="020B0600070205080204" pitchFamily="34" charset="-128"/>
              </a:defRPr>
            </a:lvl1pPr>
            <a:lvl2pPr marL="742950" indent="-285750">
              <a:defRPr b="1">
                <a:solidFill>
                  <a:schemeClr val="tx1"/>
                </a:solidFill>
                <a:latin typeface="Arial" panose="020B0604020202020204" pitchFamily="34" charset="0"/>
                <a:ea typeface="MS PGothic" panose="020B0600070205080204" pitchFamily="34" charset="-128"/>
              </a:defRPr>
            </a:lvl2pPr>
            <a:lvl3pPr marL="1143000" indent="-228600">
              <a:defRPr b="1">
                <a:solidFill>
                  <a:schemeClr val="tx1"/>
                </a:solidFill>
                <a:latin typeface="Arial" panose="020B0604020202020204" pitchFamily="34" charset="0"/>
                <a:ea typeface="MS PGothic" panose="020B0600070205080204" pitchFamily="34" charset="-128"/>
              </a:defRPr>
            </a:lvl3pPr>
            <a:lvl4pPr marL="1600200" indent="-228600">
              <a:defRPr b="1">
                <a:solidFill>
                  <a:schemeClr val="tx1"/>
                </a:solidFill>
                <a:latin typeface="Arial" panose="020B0604020202020204" pitchFamily="34" charset="0"/>
                <a:ea typeface="MS PGothic" panose="020B0600070205080204" pitchFamily="34" charset="-128"/>
              </a:defRPr>
            </a:lvl4pPr>
            <a:lvl5pPr marL="2057400" indent="-228600">
              <a:defRPr b="1">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9pPr>
          </a:lstStyle>
          <a:p>
            <a:pPr algn="ctr" eaLnBrk="1" hangingPunct="1"/>
            <a:r>
              <a:rPr lang="en-GB" altLang="en-US" dirty="0">
                <a:solidFill>
                  <a:srgbClr val="000000"/>
                </a:solidFill>
                <a:cs typeface="Arial" panose="020B0604020202020204" pitchFamily="34" charset="0"/>
              </a:rPr>
              <a:t>Determined by institution or </a:t>
            </a:r>
          </a:p>
          <a:p>
            <a:pPr algn="ctr" eaLnBrk="1" hangingPunct="1"/>
            <a:r>
              <a:rPr lang="en-GB" altLang="en-US" dirty="0">
                <a:solidFill>
                  <a:srgbClr val="000000"/>
                </a:solidFill>
                <a:cs typeface="Arial" panose="020B0604020202020204" pitchFamily="34" charset="0"/>
              </a:rPr>
              <a:t>other external organisations</a:t>
            </a:r>
          </a:p>
          <a:p>
            <a:pPr algn="ctr" eaLnBrk="1" hangingPunct="1"/>
            <a:r>
              <a:rPr lang="en-GB" altLang="en-US" sz="1400" dirty="0">
                <a:solidFill>
                  <a:srgbClr val="000000"/>
                </a:solidFill>
                <a:cs typeface="Arial" panose="020B0604020202020204" pitchFamily="34" charset="0"/>
              </a:rPr>
              <a:t>eg a work placement or</a:t>
            </a:r>
          </a:p>
          <a:p>
            <a:pPr algn="ctr" eaLnBrk="1" hangingPunct="1"/>
            <a:r>
              <a:rPr lang="en-GB" altLang="en-US" sz="1400" dirty="0">
                <a:solidFill>
                  <a:srgbClr val="000000"/>
                </a:solidFill>
                <a:cs typeface="Arial" panose="020B0604020202020204" pitchFamily="34" charset="0"/>
              </a:rPr>
              <a:t>volunteering organisation</a:t>
            </a:r>
          </a:p>
        </p:txBody>
      </p:sp>
      <p:sp>
        <p:nvSpPr>
          <p:cNvPr id="95241" name="TextBox 10">
            <a:extLst>
              <a:ext uri="{FF2B5EF4-FFF2-40B4-BE49-F238E27FC236}">
                <a16:creationId xmlns:a16="http://schemas.microsoft.com/office/drawing/2014/main" xmlns="" id="{E398B2F1-4DAD-4DF1-86C9-F3AB06CA25F1}"/>
              </a:ext>
            </a:extLst>
          </p:cNvPr>
          <p:cNvSpPr txBox="1">
            <a:spLocks noChangeArrowheads="1"/>
          </p:cNvSpPr>
          <p:nvPr/>
        </p:nvSpPr>
        <p:spPr bwMode="auto">
          <a:xfrm>
            <a:off x="3276600" y="908050"/>
            <a:ext cx="24669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b="1">
                <a:solidFill>
                  <a:schemeClr val="tx1"/>
                </a:solidFill>
                <a:latin typeface="Arial" panose="020B0604020202020204" pitchFamily="34" charset="0"/>
                <a:ea typeface="MS PGothic" panose="020B0600070205080204" pitchFamily="34" charset="-128"/>
              </a:defRPr>
            </a:lvl1pPr>
            <a:lvl2pPr marL="742950" indent="-285750">
              <a:defRPr b="1">
                <a:solidFill>
                  <a:schemeClr val="tx1"/>
                </a:solidFill>
                <a:latin typeface="Arial" panose="020B0604020202020204" pitchFamily="34" charset="0"/>
                <a:ea typeface="MS PGothic" panose="020B0600070205080204" pitchFamily="34" charset="-128"/>
              </a:defRPr>
            </a:lvl2pPr>
            <a:lvl3pPr marL="1143000" indent="-228600">
              <a:defRPr b="1">
                <a:solidFill>
                  <a:schemeClr val="tx1"/>
                </a:solidFill>
                <a:latin typeface="Arial" panose="020B0604020202020204" pitchFamily="34" charset="0"/>
                <a:ea typeface="MS PGothic" panose="020B0600070205080204" pitchFamily="34" charset="-128"/>
              </a:defRPr>
            </a:lvl3pPr>
            <a:lvl4pPr marL="1600200" indent="-228600">
              <a:defRPr b="1">
                <a:solidFill>
                  <a:schemeClr val="tx1"/>
                </a:solidFill>
                <a:latin typeface="Arial" panose="020B0604020202020204" pitchFamily="34" charset="0"/>
                <a:ea typeface="MS PGothic" panose="020B0600070205080204" pitchFamily="34" charset="-128"/>
              </a:defRPr>
            </a:lvl4pPr>
            <a:lvl5pPr marL="2057400" indent="-228600">
              <a:defRPr b="1">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9pPr>
          </a:lstStyle>
          <a:p>
            <a:pPr algn="ctr" eaLnBrk="1" hangingPunct="1"/>
            <a:r>
              <a:rPr lang="en-GB" altLang="en-US">
                <a:solidFill>
                  <a:srgbClr val="000000"/>
                </a:solidFill>
                <a:cs typeface="Arial" panose="020B0604020202020204" pitchFamily="34" charset="0"/>
              </a:rPr>
              <a:t>Determined by learner</a:t>
            </a:r>
          </a:p>
        </p:txBody>
      </p:sp>
      <p:sp>
        <p:nvSpPr>
          <p:cNvPr id="95242" name="TextBox 11">
            <a:extLst>
              <a:ext uri="{FF2B5EF4-FFF2-40B4-BE49-F238E27FC236}">
                <a16:creationId xmlns:a16="http://schemas.microsoft.com/office/drawing/2014/main" xmlns="" id="{E4D2917F-F74A-4CB7-A6BD-3690C69FA00D}"/>
              </a:ext>
            </a:extLst>
          </p:cNvPr>
          <p:cNvSpPr txBox="1">
            <a:spLocks noChangeArrowheads="1"/>
          </p:cNvSpPr>
          <p:nvPr/>
        </p:nvSpPr>
        <p:spPr bwMode="auto">
          <a:xfrm>
            <a:off x="4455900" y="1412478"/>
            <a:ext cx="2808287"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Arial" panose="020B0604020202020204" pitchFamily="34" charset="0"/>
                <a:ea typeface="MS PGothic" panose="020B0600070205080204" pitchFamily="34" charset="-128"/>
              </a:defRPr>
            </a:lvl1pPr>
            <a:lvl2pPr marL="742950" indent="-285750">
              <a:defRPr b="1">
                <a:solidFill>
                  <a:schemeClr val="tx1"/>
                </a:solidFill>
                <a:latin typeface="Arial" panose="020B0604020202020204" pitchFamily="34" charset="0"/>
                <a:ea typeface="MS PGothic" panose="020B0600070205080204" pitchFamily="34" charset="-128"/>
              </a:defRPr>
            </a:lvl2pPr>
            <a:lvl3pPr marL="1143000" indent="-228600">
              <a:defRPr b="1">
                <a:solidFill>
                  <a:schemeClr val="tx1"/>
                </a:solidFill>
                <a:latin typeface="Arial" panose="020B0604020202020204" pitchFamily="34" charset="0"/>
                <a:ea typeface="MS PGothic" panose="020B0600070205080204" pitchFamily="34" charset="-128"/>
              </a:defRPr>
            </a:lvl3pPr>
            <a:lvl4pPr marL="1600200" indent="-228600">
              <a:defRPr b="1">
                <a:solidFill>
                  <a:schemeClr val="tx1"/>
                </a:solidFill>
                <a:latin typeface="Arial" panose="020B0604020202020204" pitchFamily="34" charset="0"/>
                <a:ea typeface="MS PGothic" panose="020B0600070205080204" pitchFamily="34" charset="-128"/>
              </a:defRPr>
            </a:lvl4pPr>
            <a:lvl5pPr marL="2057400" indent="-228600">
              <a:defRPr b="1">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9pPr>
          </a:lstStyle>
          <a:p>
            <a:pPr algn="ctr" eaLnBrk="1" hangingPunct="1"/>
            <a:r>
              <a:rPr lang="en-GB" altLang="en-US">
                <a:solidFill>
                  <a:srgbClr val="000000"/>
                </a:solidFill>
                <a:latin typeface="Aharoni" panose="02010803020104030203" pitchFamily="2" charset="-79"/>
              </a:rPr>
              <a:t>D Completely determined </a:t>
            </a:r>
          </a:p>
          <a:p>
            <a:pPr algn="ctr" eaLnBrk="1" hangingPunct="1"/>
            <a:r>
              <a:rPr lang="en-GB" altLang="en-US">
                <a:solidFill>
                  <a:srgbClr val="000000"/>
                </a:solidFill>
                <a:latin typeface="Aharoni" panose="02010803020104030203" pitchFamily="2" charset="-79"/>
              </a:rPr>
              <a:t>by learner</a:t>
            </a:r>
          </a:p>
        </p:txBody>
      </p:sp>
      <p:sp>
        <p:nvSpPr>
          <p:cNvPr id="95243" name="TextBox 12">
            <a:extLst>
              <a:ext uri="{FF2B5EF4-FFF2-40B4-BE49-F238E27FC236}">
                <a16:creationId xmlns:a16="http://schemas.microsoft.com/office/drawing/2014/main" xmlns="" id="{3199A37D-B846-4C01-9C8B-1C9C01CCD03A}"/>
              </a:ext>
            </a:extLst>
          </p:cNvPr>
          <p:cNvSpPr txBox="1">
            <a:spLocks noChangeArrowheads="1"/>
          </p:cNvSpPr>
          <p:nvPr/>
        </p:nvSpPr>
        <p:spPr bwMode="auto">
          <a:xfrm>
            <a:off x="4860925" y="3432175"/>
            <a:ext cx="1871663"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Arial" panose="020B0604020202020204" pitchFamily="34" charset="0"/>
                <a:ea typeface="MS PGothic" panose="020B0600070205080204" pitchFamily="34" charset="-128"/>
              </a:defRPr>
            </a:lvl1pPr>
            <a:lvl2pPr marL="742950" indent="-285750">
              <a:defRPr b="1">
                <a:solidFill>
                  <a:schemeClr val="tx1"/>
                </a:solidFill>
                <a:latin typeface="Arial" panose="020B0604020202020204" pitchFamily="34" charset="0"/>
                <a:ea typeface="MS PGothic" panose="020B0600070205080204" pitchFamily="34" charset="-128"/>
              </a:defRPr>
            </a:lvl2pPr>
            <a:lvl3pPr marL="1143000" indent="-228600">
              <a:defRPr b="1">
                <a:solidFill>
                  <a:schemeClr val="tx1"/>
                </a:solidFill>
                <a:latin typeface="Arial" panose="020B0604020202020204" pitchFamily="34" charset="0"/>
                <a:ea typeface="MS PGothic" panose="020B0600070205080204" pitchFamily="34" charset="-128"/>
              </a:defRPr>
            </a:lvl3pPr>
            <a:lvl4pPr marL="1600200" indent="-228600">
              <a:defRPr b="1">
                <a:solidFill>
                  <a:schemeClr val="tx1"/>
                </a:solidFill>
                <a:latin typeface="Arial" panose="020B0604020202020204" pitchFamily="34" charset="0"/>
                <a:ea typeface="MS PGothic" panose="020B0600070205080204" pitchFamily="34" charset="-128"/>
              </a:defRPr>
            </a:lvl4pPr>
            <a:lvl5pPr marL="2057400" indent="-228600">
              <a:defRPr b="1">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9pPr>
          </a:lstStyle>
          <a:p>
            <a:pPr algn="ctr" eaLnBrk="1" hangingPunct="1"/>
            <a:r>
              <a:rPr lang="en-GB" altLang="en-US" dirty="0">
                <a:solidFill>
                  <a:srgbClr val="000000"/>
                </a:solidFill>
                <a:latin typeface="Aharoni" panose="02010803020104030203" pitchFamily="2" charset="-79"/>
              </a:rPr>
              <a:t>C Partly to </a:t>
            </a:r>
          </a:p>
          <a:p>
            <a:pPr algn="ctr" eaLnBrk="1" hangingPunct="1"/>
            <a:r>
              <a:rPr lang="en-GB" altLang="en-US" dirty="0">
                <a:solidFill>
                  <a:srgbClr val="000000"/>
                </a:solidFill>
                <a:latin typeface="Aharoni" panose="02010803020104030203" pitchFamily="2" charset="-79"/>
              </a:rPr>
              <a:t>significantly </a:t>
            </a:r>
          </a:p>
          <a:p>
            <a:pPr algn="ctr" eaLnBrk="1" hangingPunct="1"/>
            <a:r>
              <a:rPr lang="en-GB" altLang="en-US" dirty="0">
                <a:solidFill>
                  <a:srgbClr val="000000"/>
                </a:solidFill>
                <a:latin typeface="Aharoni" panose="02010803020104030203" pitchFamily="2" charset="-79"/>
              </a:rPr>
              <a:t>determined </a:t>
            </a:r>
          </a:p>
          <a:p>
            <a:pPr algn="ctr" eaLnBrk="1" hangingPunct="1"/>
            <a:r>
              <a:rPr lang="en-GB" altLang="en-US" dirty="0">
                <a:solidFill>
                  <a:srgbClr val="000000"/>
                </a:solidFill>
                <a:latin typeface="Aharoni" panose="02010803020104030203" pitchFamily="2" charset="-79"/>
              </a:rPr>
              <a:t>by learner</a:t>
            </a:r>
          </a:p>
        </p:txBody>
      </p:sp>
      <p:sp>
        <p:nvSpPr>
          <p:cNvPr id="95244" name="TextBox 13">
            <a:extLst>
              <a:ext uri="{FF2B5EF4-FFF2-40B4-BE49-F238E27FC236}">
                <a16:creationId xmlns:a16="http://schemas.microsoft.com/office/drawing/2014/main" xmlns="" id="{7971C498-D023-4208-98FD-4909184F5F52}"/>
              </a:ext>
            </a:extLst>
          </p:cNvPr>
          <p:cNvSpPr txBox="1">
            <a:spLocks noChangeArrowheads="1"/>
          </p:cNvSpPr>
          <p:nvPr/>
        </p:nvSpPr>
        <p:spPr bwMode="auto">
          <a:xfrm>
            <a:off x="1835150" y="1408907"/>
            <a:ext cx="2089150" cy="1200150"/>
          </a:xfrm>
          <a:prstGeom prst="rect">
            <a:avLst/>
          </a:prstGeom>
          <a:solidFill>
            <a:schemeClr val="bg1"/>
          </a:solidFill>
          <a:ln w="9525">
            <a:noFill/>
            <a:miter lim="800000"/>
            <a:headEnd/>
            <a:tailEnd/>
          </a:ln>
        </p:spPr>
        <p:txBody>
          <a:bodyPr>
            <a:spAutoFit/>
          </a:bodyPr>
          <a:lstStyle>
            <a:lvl1pPr>
              <a:defRPr b="1">
                <a:solidFill>
                  <a:schemeClr val="tx1"/>
                </a:solidFill>
                <a:latin typeface="Arial" panose="020B0604020202020204" pitchFamily="34" charset="0"/>
                <a:ea typeface="MS PGothic" panose="020B0600070205080204" pitchFamily="34" charset="-128"/>
              </a:defRPr>
            </a:lvl1pPr>
            <a:lvl2pPr marL="742950" indent="-285750">
              <a:defRPr b="1">
                <a:solidFill>
                  <a:schemeClr val="tx1"/>
                </a:solidFill>
                <a:latin typeface="Arial" panose="020B0604020202020204" pitchFamily="34" charset="0"/>
                <a:ea typeface="MS PGothic" panose="020B0600070205080204" pitchFamily="34" charset="-128"/>
              </a:defRPr>
            </a:lvl2pPr>
            <a:lvl3pPr marL="1143000" indent="-228600">
              <a:defRPr b="1">
                <a:solidFill>
                  <a:schemeClr val="tx1"/>
                </a:solidFill>
                <a:latin typeface="Arial" panose="020B0604020202020204" pitchFamily="34" charset="0"/>
                <a:ea typeface="MS PGothic" panose="020B0600070205080204" pitchFamily="34" charset="-128"/>
              </a:defRPr>
            </a:lvl3pPr>
            <a:lvl4pPr marL="1600200" indent="-228600">
              <a:defRPr b="1">
                <a:solidFill>
                  <a:schemeClr val="tx1"/>
                </a:solidFill>
                <a:latin typeface="Arial" panose="020B0604020202020204" pitchFamily="34" charset="0"/>
                <a:ea typeface="MS PGothic" panose="020B0600070205080204" pitchFamily="34" charset="-128"/>
              </a:defRPr>
            </a:lvl4pPr>
            <a:lvl5pPr marL="2057400" indent="-228600">
              <a:defRPr b="1">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9pPr>
          </a:lstStyle>
          <a:p>
            <a:pPr algn="ctr" eaLnBrk="1" hangingPunct="1"/>
            <a:r>
              <a:rPr lang="en-GB" altLang="en-US" dirty="0">
                <a:solidFill>
                  <a:srgbClr val="000000"/>
                </a:solidFill>
                <a:latin typeface="Aharoni" panose="02010803020104030203" pitchFamily="2" charset="-79"/>
              </a:rPr>
              <a:t>B Partly to significantly determined </a:t>
            </a:r>
          </a:p>
          <a:p>
            <a:pPr algn="ctr" eaLnBrk="1" hangingPunct="1"/>
            <a:r>
              <a:rPr lang="en-GB" altLang="en-US" dirty="0">
                <a:solidFill>
                  <a:srgbClr val="000000"/>
                </a:solidFill>
                <a:latin typeface="Aharoni" panose="02010803020104030203" pitchFamily="2" charset="-79"/>
              </a:rPr>
              <a:t>by learner(s)</a:t>
            </a:r>
          </a:p>
        </p:txBody>
      </p:sp>
      <p:sp>
        <p:nvSpPr>
          <p:cNvPr id="95245" name="TextBox 14">
            <a:extLst>
              <a:ext uri="{FF2B5EF4-FFF2-40B4-BE49-F238E27FC236}">
                <a16:creationId xmlns:a16="http://schemas.microsoft.com/office/drawing/2014/main" xmlns="" id="{097AEA36-30A8-4C76-BAFD-83F12950DF8E}"/>
              </a:ext>
            </a:extLst>
          </p:cNvPr>
          <p:cNvSpPr txBox="1">
            <a:spLocks noChangeArrowheads="1"/>
          </p:cNvSpPr>
          <p:nvPr/>
        </p:nvSpPr>
        <p:spPr bwMode="auto">
          <a:xfrm>
            <a:off x="1763713" y="3573463"/>
            <a:ext cx="2376487" cy="922337"/>
          </a:xfrm>
          <a:prstGeom prst="rect">
            <a:avLst/>
          </a:prstGeom>
          <a:solidFill>
            <a:schemeClr val="bg1"/>
          </a:solidFill>
          <a:ln w="9525">
            <a:solidFill>
              <a:schemeClr val="bg1"/>
            </a:solidFill>
            <a:miter lim="800000"/>
            <a:headEnd/>
            <a:tailEnd/>
          </a:ln>
        </p:spPr>
        <p:txBody>
          <a:bodyPr>
            <a:spAutoFit/>
          </a:bodyPr>
          <a:lstStyle>
            <a:lvl1pPr>
              <a:defRPr b="1">
                <a:solidFill>
                  <a:schemeClr val="tx1"/>
                </a:solidFill>
                <a:latin typeface="Arial" panose="020B0604020202020204" pitchFamily="34" charset="0"/>
                <a:ea typeface="MS PGothic" panose="020B0600070205080204" pitchFamily="34" charset="-128"/>
              </a:defRPr>
            </a:lvl1pPr>
            <a:lvl2pPr marL="742950" indent="-285750">
              <a:defRPr b="1">
                <a:solidFill>
                  <a:schemeClr val="tx1"/>
                </a:solidFill>
                <a:latin typeface="Arial" panose="020B0604020202020204" pitchFamily="34" charset="0"/>
                <a:ea typeface="MS PGothic" panose="020B0600070205080204" pitchFamily="34" charset="-128"/>
              </a:defRPr>
            </a:lvl2pPr>
            <a:lvl3pPr marL="1143000" indent="-228600">
              <a:defRPr b="1">
                <a:solidFill>
                  <a:schemeClr val="tx1"/>
                </a:solidFill>
                <a:latin typeface="Arial" panose="020B0604020202020204" pitchFamily="34" charset="0"/>
                <a:ea typeface="MS PGothic" panose="020B0600070205080204" pitchFamily="34" charset="-128"/>
              </a:defRPr>
            </a:lvl3pPr>
            <a:lvl4pPr marL="1600200" indent="-228600">
              <a:defRPr b="1">
                <a:solidFill>
                  <a:schemeClr val="tx1"/>
                </a:solidFill>
                <a:latin typeface="Arial" panose="020B0604020202020204" pitchFamily="34" charset="0"/>
                <a:ea typeface="MS PGothic" panose="020B0600070205080204" pitchFamily="34" charset="-128"/>
              </a:defRPr>
            </a:lvl4pPr>
            <a:lvl5pPr marL="2057400" indent="-228600">
              <a:defRPr b="1">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9pPr>
          </a:lstStyle>
          <a:p>
            <a:pPr algn="ctr" eaLnBrk="1" hangingPunct="1"/>
            <a:r>
              <a:rPr lang="en-GB" altLang="en-US" dirty="0">
                <a:solidFill>
                  <a:srgbClr val="000000"/>
                </a:solidFill>
                <a:latin typeface="Aharoni" panose="02010803020104030203" pitchFamily="2" charset="-79"/>
              </a:rPr>
              <a:t>A Completely determined </a:t>
            </a:r>
          </a:p>
          <a:p>
            <a:pPr algn="ctr" eaLnBrk="1" hangingPunct="1"/>
            <a:r>
              <a:rPr lang="en-GB" altLang="en-US" dirty="0">
                <a:solidFill>
                  <a:srgbClr val="000000"/>
                </a:solidFill>
                <a:latin typeface="Aharoni" panose="02010803020104030203" pitchFamily="2" charset="-79"/>
              </a:rPr>
              <a:t>by teachers</a:t>
            </a:r>
          </a:p>
        </p:txBody>
      </p:sp>
      <p:sp>
        <p:nvSpPr>
          <p:cNvPr id="95247" name="Rectangle 16">
            <a:extLst>
              <a:ext uri="{FF2B5EF4-FFF2-40B4-BE49-F238E27FC236}">
                <a16:creationId xmlns:a16="http://schemas.microsoft.com/office/drawing/2014/main" xmlns="" id="{7E8F0C44-D2C1-4F14-96E1-167CC4F5BA93}"/>
              </a:ext>
            </a:extLst>
          </p:cNvPr>
          <p:cNvSpPr>
            <a:spLocks noChangeArrowheads="1"/>
          </p:cNvSpPr>
          <p:nvPr/>
        </p:nvSpPr>
        <p:spPr bwMode="auto">
          <a:xfrm>
            <a:off x="0" y="5917934"/>
            <a:ext cx="9144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Arial" panose="020B0604020202020204" pitchFamily="34" charset="0"/>
                <a:ea typeface="MS PGothic" panose="020B0600070205080204" pitchFamily="34" charset="-128"/>
              </a:defRPr>
            </a:lvl1pPr>
            <a:lvl2pPr marL="742950" indent="-285750">
              <a:defRPr b="1">
                <a:solidFill>
                  <a:schemeClr val="tx1"/>
                </a:solidFill>
                <a:latin typeface="Arial" panose="020B0604020202020204" pitchFamily="34" charset="0"/>
                <a:ea typeface="MS PGothic" panose="020B0600070205080204" pitchFamily="34" charset="-128"/>
              </a:defRPr>
            </a:lvl2pPr>
            <a:lvl3pPr marL="1143000" indent="-228600">
              <a:defRPr b="1">
                <a:solidFill>
                  <a:schemeClr val="tx1"/>
                </a:solidFill>
                <a:latin typeface="Arial" panose="020B0604020202020204" pitchFamily="34" charset="0"/>
                <a:ea typeface="MS PGothic" panose="020B0600070205080204" pitchFamily="34" charset="-128"/>
              </a:defRPr>
            </a:lvl3pPr>
            <a:lvl4pPr marL="1600200" indent="-228600">
              <a:defRPr b="1">
                <a:solidFill>
                  <a:schemeClr val="tx1"/>
                </a:solidFill>
                <a:latin typeface="Arial" panose="020B0604020202020204" pitchFamily="34" charset="0"/>
                <a:ea typeface="MS PGothic" panose="020B0600070205080204" pitchFamily="34" charset="-128"/>
              </a:defRPr>
            </a:lvl4pPr>
            <a:lvl5pPr marL="2057400" indent="-228600">
              <a:defRPr b="1">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9pPr>
          </a:lstStyle>
          <a:p>
            <a:pPr algn="ctr"/>
            <a:r>
              <a:rPr lang="en-GB" altLang="en-US" sz="2000" b="0" i="1" dirty="0">
                <a:solidFill>
                  <a:srgbClr val="000000"/>
                </a:solidFill>
                <a:latin typeface="Arial Narrow" panose="020B0606020202030204" pitchFamily="34" charset="0"/>
              </a:rPr>
              <a:t>Learning ecology includes goals, affordances, processes,  spaces, relationships , </a:t>
            </a:r>
          </a:p>
          <a:p>
            <a:pPr algn="ctr"/>
            <a:r>
              <a:rPr lang="en-GB" altLang="en-US" sz="2000" b="0" i="1" dirty="0">
                <a:solidFill>
                  <a:srgbClr val="000000"/>
                </a:solidFill>
                <a:latin typeface="Arial Narrow" panose="020B0606020202030204" pitchFamily="34" charset="0"/>
              </a:rPr>
              <a:t>resources (knowledge, tools, technologies, mediating artefacts) </a:t>
            </a:r>
            <a:endParaRPr lang="en-GB" altLang="en-US" sz="2000" dirty="0">
              <a:solidFill>
                <a:srgbClr val="000000"/>
              </a:solidFill>
            </a:endParaRPr>
          </a:p>
        </p:txBody>
      </p:sp>
      <p:pic>
        <p:nvPicPr>
          <p:cNvPr id="3" name="Picture 2">
            <a:extLst>
              <a:ext uri="{FF2B5EF4-FFF2-40B4-BE49-F238E27FC236}">
                <a16:creationId xmlns:a16="http://schemas.microsoft.com/office/drawing/2014/main" xmlns="" id="{551C786C-7CA7-490C-B7DE-D7EE1D329296}"/>
              </a:ext>
            </a:extLst>
          </p:cNvPr>
          <p:cNvPicPr>
            <a:picLocks noChangeAspect="1"/>
          </p:cNvPicPr>
          <p:nvPr/>
        </p:nvPicPr>
        <p:blipFill>
          <a:blip r:embed="rId2"/>
          <a:stretch>
            <a:fillRect/>
          </a:stretch>
        </p:blipFill>
        <p:spPr>
          <a:xfrm>
            <a:off x="1276676" y="420459"/>
            <a:ext cx="3376287" cy="270103"/>
          </a:xfrm>
          <a:prstGeom prst="rect">
            <a:avLst/>
          </a:prstGeom>
        </p:spPr>
      </p:pic>
      <p:pic>
        <p:nvPicPr>
          <p:cNvPr id="5" name="Picture 4">
            <a:extLst>
              <a:ext uri="{FF2B5EF4-FFF2-40B4-BE49-F238E27FC236}">
                <a16:creationId xmlns:a16="http://schemas.microsoft.com/office/drawing/2014/main" xmlns="" id="{9701FA8E-C5D8-4E06-AFCA-C0BFB09AD2C7}"/>
              </a:ext>
            </a:extLst>
          </p:cNvPr>
          <p:cNvPicPr>
            <a:picLocks noChangeAspect="1"/>
          </p:cNvPicPr>
          <p:nvPr/>
        </p:nvPicPr>
        <p:blipFill>
          <a:blip r:embed="rId3"/>
          <a:stretch>
            <a:fillRect/>
          </a:stretch>
        </p:blipFill>
        <p:spPr>
          <a:xfrm>
            <a:off x="4765675" y="436392"/>
            <a:ext cx="2697659" cy="238235"/>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C8333757-237F-41C9-8604-6B8B146A6830}"/>
              </a:ext>
            </a:extLst>
          </p:cNvPr>
          <p:cNvSpPr/>
          <p:nvPr/>
        </p:nvSpPr>
        <p:spPr>
          <a:xfrm>
            <a:off x="143508" y="116632"/>
            <a:ext cx="8856984" cy="6533648"/>
          </a:xfrm>
          <a:prstGeom prst="rect">
            <a:avLst/>
          </a:prstGeom>
        </p:spPr>
        <p:txBody>
          <a:bodyPr wrap="square">
            <a:spAutoFit/>
          </a:bodyPr>
          <a:lstStyle/>
          <a:p>
            <a:pPr>
              <a:lnSpc>
                <a:spcPct val="107000"/>
              </a:lnSpc>
            </a:pPr>
            <a:endParaRPr lang="en-US" sz="2400" b="1" dirty="0">
              <a:latin typeface="Calibri" panose="020F0502020204030204" pitchFamily="34" charset="0"/>
              <a:ea typeface="Calibri" panose="020F0502020204030204" pitchFamily="34" charset="0"/>
              <a:cs typeface="Calibri" panose="020F0502020204030204" pitchFamily="34" charset="0"/>
            </a:endParaRPr>
          </a:p>
          <a:p>
            <a:pPr>
              <a:lnSpc>
                <a:spcPct val="107000"/>
              </a:lnSpc>
            </a:pPr>
            <a:endParaRPr lang="en-US" sz="1000" b="1" dirty="0">
              <a:latin typeface="Calibri" panose="020F0502020204030204" pitchFamily="34" charset="0"/>
              <a:ea typeface="Calibri" panose="020F0502020204030204" pitchFamily="34" charset="0"/>
              <a:cs typeface="Calibri" panose="020F0502020204030204" pitchFamily="34" charset="0"/>
            </a:endParaRPr>
          </a:p>
          <a:p>
            <a:pPr marL="174625">
              <a:lnSpc>
                <a:spcPct val="107000"/>
              </a:lnSpc>
            </a:pPr>
            <a:r>
              <a:rPr lang="en-US" sz="2400" b="1" dirty="0">
                <a:latin typeface="Calibri" panose="020F0502020204030204" pitchFamily="34" charset="0"/>
                <a:ea typeface="Calibri" panose="020F0502020204030204" pitchFamily="34" charset="0"/>
                <a:cs typeface="Calibri" panose="020F0502020204030204" pitchFamily="34" charset="0"/>
              </a:rPr>
              <a:t>Meaning</a:t>
            </a:r>
            <a:r>
              <a:rPr lang="en-US" sz="2400" dirty="0">
                <a:latin typeface="Calibri" panose="020F0502020204030204" pitchFamily="34" charset="0"/>
                <a:ea typeface="Calibri" panose="020F0502020204030204" pitchFamily="34" charset="0"/>
                <a:cs typeface="Calibri" panose="020F0502020204030204" pitchFamily="34" charset="0"/>
              </a:rPr>
              <a:t> – based on biological understandings of how organisms live and behave in the natural world  e.g. ecosystem, ecotone </a:t>
            </a:r>
          </a:p>
          <a:p>
            <a:pPr marL="174625">
              <a:lnSpc>
                <a:spcPct val="107000"/>
              </a:lnSpc>
            </a:pPr>
            <a:endParaRPr lang="en-US" sz="2000" dirty="0">
              <a:latin typeface="Calibri" panose="020F0502020204030204" pitchFamily="34" charset="0"/>
              <a:ea typeface="Calibri" panose="020F0502020204030204" pitchFamily="34" charset="0"/>
              <a:cs typeface="Times New Roman" panose="02020603050405020304" pitchFamily="18" charset="0"/>
            </a:endParaRPr>
          </a:p>
          <a:p>
            <a:pPr marL="174625">
              <a:lnSpc>
                <a:spcPct val="107000"/>
              </a:lnSpc>
            </a:pPr>
            <a:r>
              <a:rPr lang="en-US" sz="2400" b="1" dirty="0">
                <a:latin typeface="Calibri" panose="020F0502020204030204" pitchFamily="34" charset="0"/>
                <a:ea typeface="Calibri" panose="020F0502020204030204" pitchFamily="34" charset="0"/>
                <a:cs typeface="Calibri" panose="020F0502020204030204" pitchFamily="34" charset="0"/>
              </a:rPr>
              <a:t>Model</a:t>
            </a:r>
            <a:r>
              <a:rPr lang="en-US" sz="2400" dirty="0">
                <a:latin typeface="Calibri" panose="020F0502020204030204" pitchFamily="34" charset="0"/>
                <a:ea typeface="Calibri" panose="020F0502020204030204" pitchFamily="34" charset="0"/>
                <a:cs typeface="Calibri" panose="020F0502020204030204" pitchFamily="34" charset="0"/>
              </a:rPr>
              <a:t> – relates abstract understandings to human situations. Tools to enable parts, interactions, activities and scope of a system of interest to be specified and understood in a particular domain.</a:t>
            </a:r>
            <a:endParaRPr lang="en-US" sz="2400" dirty="0">
              <a:latin typeface="Calibri" panose="020F0502020204030204" pitchFamily="34" charset="0"/>
              <a:ea typeface="Calibri" panose="020F0502020204030204" pitchFamily="34" charset="0"/>
              <a:cs typeface="Times New Roman" panose="02020603050405020304" pitchFamily="18" charset="0"/>
            </a:endParaRPr>
          </a:p>
          <a:p>
            <a:pPr marL="174625">
              <a:lnSpc>
                <a:spcPct val="107000"/>
              </a:lnSpc>
            </a:pPr>
            <a:endParaRPr lang="en-US" sz="2000" dirty="0">
              <a:latin typeface="Calibri" panose="020F0502020204030204" pitchFamily="34" charset="0"/>
              <a:ea typeface="Calibri" panose="020F0502020204030204" pitchFamily="34" charset="0"/>
              <a:cs typeface="Calibri" panose="020F0502020204030204" pitchFamily="34" charset="0"/>
            </a:endParaRPr>
          </a:p>
          <a:p>
            <a:pPr marL="174625">
              <a:lnSpc>
                <a:spcPct val="107000"/>
              </a:lnSpc>
            </a:pPr>
            <a:r>
              <a:rPr lang="en-US" sz="2400" b="1" dirty="0">
                <a:latin typeface="Calibri" panose="020F0502020204030204" pitchFamily="34" charset="0"/>
                <a:ea typeface="Calibri" panose="020F0502020204030204" pitchFamily="34" charset="0"/>
                <a:cs typeface="Calibri" panose="020F0502020204030204" pitchFamily="34" charset="0"/>
              </a:rPr>
              <a:t>Metaphor</a:t>
            </a:r>
            <a:r>
              <a:rPr lang="en-US" sz="2400" dirty="0">
                <a:latin typeface="Calibri" panose="020F0502020204030204" pitchFamily="34" charset="0"/>
                <a:ea typeface="Calibri" panose="020F0502020204030204" pitchFamily="34" charset="0"/>
                <a:cs typeface="Calibri" panose="020F0502020204030204" pitchFamily="34" charset="0"/>
              </a:rPr>
              <a:t> –  for a type of structure or behaviour – sustainable, resilient, fragile</a:t>
            </a:r>
          </a:p>
          <a:p>
            <a:pPr marL="174625">
              <a:lnSpc>
                <a:spcPct val="107000"/>
              </a:lnSpc>
            </a:pPr>
            <a:r>
              <a:rPr lang="en-US" sz="2400" dirty="0">
                <a:latin typeface="Calibri" panose="020F0502020204030204" pitchFamily="34" charset="0"/>
                <a:ea typeface="Calibri" panose="020F0502020204030204" pitchFamily="34" charset="0"/>
                <a:cs typeface="Times New Roman" panose="02020603050405020304" pitchFamily="18" charset="0"/>
              </a:rPr>
              <a:t> </a:t>
            </a:r>
          </a:p>
          <a:p>
            <a:pPr marL="174625">
              <a:lnSpc>
                <a:spcPct val="107000"/>
              </a:lnSpc>
            </a:pPr>
            <a:r>
              <a:rPr lang="en-US" sz="2400" dirty="0">
                <a:latin typeface="Calibri" panose="020F0502020204030204" pitchFamily="34" charset="0"/>
                <a:ea typeface="Calibri" panose="020F0502020204030204" pitchFamily="34" charset="0"/>
                <a:cs typeface="Times New Roman" panose="02020603050405020304" pitchFamily="18" charset="0"/>
              </a:rPr>
              <a:t>Mars et al – map similarities &amp; differences between natural and organisational ecosystems</a:t>
            </a:r>
          </a:p>
          <a:p>
            <a:pPr marL="174625">
              <a:lnSpc>
                <a:spcPct val="107000"/>
              </a:lnSpc>
            </a:pPr>
            <a:endParaRPr lang="en-US" sz="1100" dirty="0">
              <a:latin typeface="Calibri" panose="020F0502020204030204" pitchFamily="34" charset="0"/>
              <a:ea typeface="Calibri" panose="020F0502020204030204" pitchFamily="34" charset="0"/>
              <a:cs typeface="Times New Roman" panose="02020603050405020304" pitchFamily="18" charset="0"/>
            </a:endParaRPr>
          </a:p>
          <a:p>
            <a:pPr marL="174625">
              <a:lnSpc>
                <a:spcPct val="107000"/>
              </a:lnSpc>
            </a:pPr>
            <a:r>
              <a:rPr lang="en-US" dirty="0">
                <a:latin typeface="Calibri" panose="020F0502020204030204" pitchFamily="34" charset="0"/>
                <a:ea typeface="Times New Roman" panose="02020603050405020304" pitchFamily="18" charset="0"/>
                <a:cs typeface="Calibri" panose="020F0502020204030204" pitchFamily="34" charset="0"/>
              </a:rPr>
              <a:t>Pickett, S. T. A. and Cadenasso, M. L. (2002). The Ecosystem as a Multidimensional Concept: Meaning, Model, and Metaphor</a:t>
            </a:r>
          </a:p>
          <a:p>
            <a:pPr marL="174625">
              <a:lnSpc>
                <a:spcPct val="107000"/>
              </a:lnSpc>
            </a:pPr>
            <a:r>
              <a:rPr lang="en-US" dirty="0">
                <a:latin typeface="Calibri" panose="020F0502020204030204" pitchFamily="34" charset="0"/>
                <a:cs typeface="Calibri" panose="020F0502020204030204" pitchFamily="34" charset="0"/>
              </a:rPr>
              <a:t>Mars, M.M.  et al (2012) The value of a metaphor: Organizations and ecosystems </a:t>
            </a:r>
            <a:endParaRPr lang="en-US" dirty="0">
              <a:effectLst/>
              <a:latin typeface="Calibri" panose="020F0502020204030204" pitchFamily="34" charset="0"/>
              <a:ea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xmlns="" id="{5F63960F-BD8F-4299-A9CE-82F270DA2A8F}"/>
              </a:ext>
            </a:extLst>
          </p:cNvPr>
          <p:cNvPicPr>
            <a:picLocks noChangeAspect="1"/>
          </p:cNvPicPr>
          <p:nvPr/>
        </p:nvPicPr>
        <p:blipFill>
          <a:blip r:embed="rId2"/>
          <a:stretch>
            <a:fillRect/>
          </a:stretch>
        </p:blipFill>
        <p:spPr>
          <a:xfrm>
            <a:off x="5230949" y="255894"/>
            <a:ext cx="1605147" cy="294442"/>
          </a:xfrm>
          <a:prstGeom prst="rect">
            <a:avLst/>
          </a:prstGeom>
        </p:spPr>
      </p:pic>
      <p:pic>
        <p:nvPicPr>
          <p:cNvPr id="6" name="Picture 5">
            <a:extLst>
              <a:ext uri="{FF2B5EF4-FFF2-40B4-BE49-F238E27FC236}">
                <a16:creationId xmlns:a16="http://schemas.microsoft.com/office/drawing/2014/main" xmlns="" id="{5461D779-8899-4A82-87BA-3FAE67034B98}"/>
              </a:ext>
            </a:extLst>
          </p:cNvPr>
          <p:cNvPicPr>
            <a:picLocks noChangeAspect="1"/>
          </p:cNvPicPr>
          <p:nvPr/>
        </p:nvPicPr>
        <p:blipFill>
          <a:blip r:embed="rId3"/>
          <a:stretch>
            <a:fillRect/>
          </a:stretch>
        </p:blipFill>
        <p:spPr>
          <a:xfrm>
            <a:off x="358275" y="255894"/>
            <a:ext cx="4858296" cy="294442"/>
          </a:xfrm>
          <a:prstGeom prst="rect">
            <a:avLst/>
          </a:prstGeom>
        </p:spPr>
      </p:pic>
    </p:spTree>
    <p:extLst>
      <p:ext uri="{BB962C8B-B14F-4D97-AF65-F5344CB8AC3E}">
        <p14:creationId xmlns:p14="http://schemas.microsoft.com/office/powerpoint/2010/main" val="23762602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p:cNvSpPr txBox="1"/>
          <p:nvPr/>
        </p:nvSpPr>
        <p:spPr>
          <a:xfrm>
            <a:off x="226007" y="313379"/>
            <a:ext cx="2411760" cy="708025"/>
          </a:xfrm>
          <a:prstGeom prst="rect">
            <a:avLst/>
          </a:prstGeom>
          <a:noFill/>
        </p:spPr>
        <p:txBody>
          <a:bodyPr wrap="square">
            <a:spAutoFit/>
          </a:bodyPr>
          <a:lstStyle/>
          <a:p>
            <a:pPr algn="l" fontAlgn="auto">
              <a:spcBef>
                <a:spcPts val="0"/>
              </a:spcBef>
              <a:spcAft>
                <a:spcPts val="0"/>
              </a:spcAft>
              <a:defRPr/>
            </a:pPr>
            <a:r>
              <a:rPr lang="en-GB" sz="2000" dirty="0">
                <a:solidFill>
                  <a:prstClr val="black"/>
                </a:solidFill>
                <a:latin typeface="Calibri"/>
                <a:ea typeface="+mn-ea"/>
              </a:rPr>
              <a:t>1 Market Research</a:t>
            </a:r>
          </a:p>
          <a:p>
            <a:pPr algn="l" fontAlgn="auto">
              <a:spcBef>
                <a:spcPts val="0"/>
              </a:spcBef>
              <a:spcAft>
                <a:spcPts val="0"/>
              </a:spcAft>
              <a:defRPr/>
            </a:pPr>
            <a:r>
              <a:rPr lang="en-GB" sz="2000" b="0" i="1" dirty="0">
                <a:solidFill>
                  <a:prstClr val="black"/>
                </a:solidFill>
                <a:latin typeface="Calibri"/>
                <a:ea typeface="+mn-ea"/>
              </a:rPr>
              <a:t>surveys &amp; interviews</a:t>
            </a:r>
          </a:p>
        </p:txBody>
      </p:sp>
      <p:sp>
        <p:nvSpPr>
          <p:cNvPr id="19" name="TextBox 18"/>
          <p:cNvSpPr txBox="1"/>
          <p:nvPr/>
        </p:nvSpPr>
        <p:spPr>
          <a:xfrm>
            <a:off x="267660" y="2392309"/>
            <a:ext cx="3601563" cy="1015663"/>
          </a:xfrm>
          <a:prstGeom prst="rect">
            <a:avLst/>
          </a:prstGeom>
          <a:noFill/>
        </p:spPr>
        <p:txBody>
          <a:bodyPr wrap="none">
            <a:spAutoFit/>
          </a:bodyPr>
          <a:lstStyle/>
          <a:p>
            <a:pPr algn="l" fontAlgn="auto">
              <a:spcBef>
                <a:spcPts val="0"/>
              </a:spcBef>
              <a:spcAft>
                <a:spcPts val="0"/>
              </a:spcAft>
              <a:defRPr/>
            </a:pPr>
            <a:r>
              <a:rPr lang="en-GB" sz="2000" dirty="0">
                <a:solidFill>
                  <a:prstClr val="black"/>
                </a:solidFill>
                <a:latin typeface="Calibri"/>
                <a:ea typeface="+mn-ea"/>
              </a:rPr>
              <a:t>3 Seeking &amp; finding experts </a:t>
            </a:r>
            <a:r>
              <a:rPr lang="en-GB" sz="2000" dirty="0">
                <a:solidFill>
                  <a:prstClr val="black"/>
                </a:solidFill>
                <a:latin typeface="Calibri"/>
              </a:rPr>
              <a:t>with </a:t>
            </a:r>
          </a:p>
          <a:p>
            <a:pPr algn="l" fontAlgn="auto">
              <a:spcBef>
                <a:spcPts val="0"/>
              </a:spcBef>
              <a:spcAft>
                <a:spcPts val="0"/>
              </a:spcAft>
              <a:defRPr/>
            </a:pPr>
            <a:r>
              <a:rPr lang="en-GB" sz="2000" dirty="0">
                <a:solidFill>
                  <a:prstClr val="black"/>
                </a:solidFill>
                <a:latin typeface="Calibri"/>
              </a:rPr>
              <a:t>knowledge of industry practice</a:t>
            </a:r>
            <a:r>
              <a:rPr lang="en-GB" sz="2000" dirty="0">
                <a:solidFill>
                  <a:prstClr val="black"/>
                </a:solidFill>
                <a:latin typeface="Calibri"/>
                <a:ea typeface="+mn-ea"/>
              </a:rPr>
              <a:t> </a:t>
            </a:r>
          </a:p>
          <a:p>
            <a:pPr algn="l" fontAlgn="auto">
              <a:spcBef>
                <a:spcPts val="0"/>
              </a:spcBef>
              <a:spcAft>
                <a:spcPts val="0"/>
              </a:spcAft>
              <a:defRPr/>
            </a:pPr>
            <a:r>
              <a:rPr lang="en-GB" sz="2000" dirty="0">
                <a:solidFill>
                  <a:prstClr val="black"/>
                </a:solidFill>
                <a:latin typeface="Calibri"/>
              </a:rPr>
              <a:t>Coaching &amp; </a:t>
            </a:r>
            <a:r>
              <a:rPr lang="en-GB" sz="2000" b="0" dirty="0">
                <a:solidFill>
                  <a:prstClr val="black"/>
                </a:solidFill>
                <a:latin typeface="Calibri"/>
                <a:ea typeface="+mn-ea"/>
              </a:rPr>
              <a:t>supporting them</a:t>
            </a:r>
          </a:p>
        </p:txBody>
      </p:sp>
      <p:sp>
        <p:nvSpPr>
          <p:cNvPr id="20" name="TextBox 19"/>
          <p:cNvSpPr txBox="1"/>
          <p:nvPr/>
        </p:nvSpPr>
        <p:spPr>
          <a:xfrm>
            <a:off x="6377266" y="3797801"/>
            <a:ext cx="2766734" cy="1015663"/>
          </a:xfrm>
          <a:prstGeom prst="rect">
            <a:avLst/>
          </a:prstGeom>
          <a:noFill/>
        </p:spPr>
        <p:txBody>
          <a:bodyPr wrap="square">
            <a:spAutoFit/>
          </a:bodyPr>
          <a:lstStyle/>
          <a:p>
            <a:pPr marL="457200" indent="-457200" algn="l" fontAlgn="auto">
              <a:spcBef>
                <a:spcPts val="0"/>
              </a:spcBef>
              <a:spcAft>
                <a:spcPts val="0"/>
              </a:spcAft>
              <a:defRPr/>
            </a:pPr>
            <a:r>
              <a:rPr lang="en-GB" sz="2000" dirty="0">
                <a:solidFill>
                  <a:prstClr val="black"/>
                </a:solidFill>
                <a:latin typeface="Calibri"/>
              </a:rPr>
              <a:t>5</a:t>
            </a:r>
            <a:r>
              <a:rPr lang="en-GB" sz="2000" dirty="0">
                <a:solidFill>
                  <a:prstClr val="black"/>
                </a:solidFill>
                <a:latin typeface="Calibri"/>
                <a:ea typeface="+mn-ea"/>
              </a:rPr>
              <a:t> Battling institution </a:t>
            </a:r>
          </a:p>
          <a:p>
            <a:pPr marL="457200" indent="-457200" algn="l" fontAlgn="auto">
              <a:spcBef>
                <a:spcPts val="0"/>
              </a:spcBef>
              <a:spcAft>
                <a:spcPts val="0"/>
              </a:spcAft>
              <a:defRPr/>
            </a:pPr>
            <a:r>
              <a:rPr lang="en-GB" sz="2000" dirty="0">
                <a:solidFill>
                  <a:prstClr val="black"/>
                </a:solidFill>
                <a:latin typeface="Calibri"/>
                <a:ea typeface="+mn-ea"/>
              </a:rPr>
              <a:t>QA dept,  Registry,</a:t>
            </a:r>
          </a:p>
          <a:p>
            <a:pPr marL="457200" indent="-457200" algn="l" fontAlgn="auto">
              <a:spcBef>
                <a:spcPts val="0"/>
              </a:spcBef>
              <a:spcAft>
                <a:spcPts val="0"/>
              </a:spcAft>
              <a:defRPr/>
            </a:pPr>
            <a:r>
              <a:rPr lang="en-GB" sz="2000" dirty="0">
                <a:solidFill>
                  <a:prstClr val="black"/>
                </a:solidFill>
                <a:latin typeface="Calibri"/>
                <a:ea typeface="+mn-ea"/>
              </a:rPr>
              <a:t>Finance… HELP!!!! </a:t>
            </a:r>
            <a:endParaRPr lang="en-GB" sz="2000" b="0" i="1" dirty="0">
              <a:solidFill>
                <a:prstClr val="black"/>
              </a:solidFill>
              <a:latin typeface="Calibri"/>
              <a:ea typeface="+mn-ea"/>
            </a:endParaRPr>
          </a:p>
        </p:txBody>
      </p:sp>
      <p:sp>
        <p:nvSpPr>
          <p:cNvPr id="23" name="TextBox 22"/>
          <p:cNvSpPr txBox="1"/>
          <p:nvPr/>
        </p:nvSpPr>
        <p:spPr>
          <a:xfrm>
            <a:off x="267660" y="4758227"/>
            <a:ext cx="2008020" cy="1631216"/>
          </a:xfrm>
          <a:prstGeom prst="rect">
            <a:avLst/>
          </a:prstGeom>
          <a:noFill/>
        </p:spPr>
        <p:txBody>
          <a:bodyPr wrap="square">
            <a:spAutoFit/>
          </a:bodyPr>
          <a:lstStyle/>
          <a:p>
            <a:pPr algn="l" fontAlgn="auto">
              <a:spcBef>
                <a:spcPts val="0"/>
              </a:spcBef>
              <a:spcAft>
                <a:spcPts val="0"/>
              </a:spcAft>
              <a:defRPr/>
            </a:pPr>
            <a:r>
              <a:rPr lang="en-GB" sz="2000" dirty="0">
                <a:solidFill>
                  <a:prstClr val="black"/>
                </a:solidFill>
                <a:latin typeface="Calibri"/>
                <a:ea typeface="+mn-ea"/>
              </a:rPr>
              <a:t>4 Seeking &amp; finding help </a:t>
            </a:r>
          </a:p>
          <a:p>
            <a:pPr algn="l" fontAlgn="auto">
              <a:spcBef>
                <a:spcPts val="0"/>
              </a:spcBef>
              <a:spcAft>
                <a:spcPts val="0"/>
              </a:spcAft>
              <a:defRPr/>
            </a:pPr>
            <a:r>
              <a:rPr lang="en-GB" sz="2000" dirty="0">
                <a:solidFill>
                  <a:prstClr val="black"/>
                </a:solidFill>
                <a:latin typeface="Calibri"/>
                <a:ea typeface="+mn-ea"/>
              </a:rPr>
              <a:t>with design of on-line course.</a:t>
            </a:r>
          </a:p>
          <a:p>
            <a:pPr algn="l" fontAlgn="auto">
              <a:spcBef>
                <a:spcPts val="0"/>
              </a:spcBef>
              <a:spcAft>
                <a:spcPts val="0"/>
              </a:spcAft>
              <a:defRPr/>
            </a:pPr>
            <a:endParaRPr lang="en-GB" sz="2000" dirty="0">
              <a:solidFill>
                <a:prstClr val="black"/>
              </a:solidFill>
              <a:latin typeface="Calibri"/>
            </a:endParaRPr>
          </a:p>
        </p:txBody>
      </p:sp>
      <p:pic>
        <p:nvPicPr>
          <p:cNvPr id="113675" name="Picture 3" descr="C:\Users\norman\Documents\CHALKMOUNTAIN KEY INFORMATION\CARTOONS\COPY CARTOONS\ANDRES\jpgs\IDEAS.jpg"/>
          <p:cNvPicPr>
            <a:picLocks noChangeAspect="1" noChangeArrowheads="1"/>
          </p:cNvPicPr>
          <p:nvPr/>
        </p:nvPicPr>
        <p:blipFill>
          <a:blip r:embed="rId3" cstate="print"/>
          <a:srcRect/>
          <a:stretch>
            <a:fillRect/>
          </a:stretch>
        </p:blipFill>
        <p:spPr bwMode="auto">
          <a:xfrm>
            <a:off x="3884505" y="1825742"/>
            <a:ext cx="1534104" cy="2024025"/>
          </a:xfrm>
          <a:prstGeom prst="rect">
            <a:avLst/>
          </a:prstGeom>
          <a:noFill/>
          <a:ln w="9525">
            <a:noFill/>
            <a:miter lim="800000"/>
            <a:headEnd/>
            <a:tailEnd/>
          </a:ln>
        </p:spPr>
      </p:pic>
      <p:pic>
        <p:nvPicPr>
          <p:cNvPr id="113676" name="Picture 4" descr="C:\Users\norman\Documents\CHALKMOUNTAIN KEY INFORMATION\CARTOONS\COPY CARTOONS\ANDRES\jpgs\can you help me.jpg"/>
          <p:cNvPicPr>
            <a:picLocks noChangeAspect="1" noChangeArrowheads="1"/>
          </p:cNvPicPr>
          <p:nvPr/>
        </p:nvPicPr>
        <p:blipFill>
          <a:blip r:embed="rId4" cstate="print"/>
          <a:srcRect/>
          <a:stretch>
            <a:fillRect/>
          </a:stretch>
        </p:blipFill>
        <p:spPr bwMode="auto">
          <a:xfrm>
            <a:off x="519090" y="3430172"/>
            <a:ext cx="2641808" cy="990678"/>
          </a:xfrm>
          <a:prstGeom prst="rect">
            <a:avLst/>
          </a:prstGeom>
          <a:noFill/>
          <a:ln w="9525">
            <a:noFill/>
            <a:miter lim="800000"/>
            <a:headEnd/>
            <a:tailEnd/>
          </a:ln>
        </p:spPr>
      </p:pic>
      <p:pic>
        <p:nvPicPr>
          <p:cNvPr id="113677" name="Picture 2" descr="C:\Users\norman\Documents\CHALKMOUNTAIN KEY INFORMATION\CARTOONS\COPY CARTOONS\ANDRES\jpgs\conversation.jpg"/>
          <p:cNvPicPr>
            <a:picLocks noChangeAspect="1" noChangeArrowheads="1"/>
          </p:cNvPicPr>
          <p:nvPr/>
        </p:nvPicPr>
        <p:blipFill>
          <a:blip r:embed="rId5" cstate="print"/>
          <a:srcRect/>
          <a:stretch>
            <a:fillRect/>
          </a:stretch>
        </p:blipFill>
        <p:spPr bwMode="auto">
          <a:xfrm>
            <a:off x="2570815" y="284471"/>
            <a:ext cx="1489927" cy="853987"/>
          </a:xfrm>
          <a:prstGeom prst="rect">
            <a:avLst/>
          </a:prstGeom>
          <a:noFill/>
          <a:ln w="9525">
            <a:noFill/>
            <a:miter lim="800000"/>
            <a:headEnd/>
            <a:tailEnd/>
          </a:ln>
        </p:spPr>
      </p:pic>
      <p:pic>
        <p:nvPicPr>
          <p:cNvPr id="113678" name="Picture 3" descr="C:\Users\norman\Documents\CHALKMOUNTAIN KEY INFORMATION\CARTOONS\COPY CARTOONS\ANDRES\CONFERENCE\lifewide06.jpg"/>
          <p:cNvPicPr>
            <a:picLocks noChangeAspect="1" noChangeArrowheads="1"/>
          </p:cNvPicPr>
          <p:nvPr/>
        </p:nvPicPr>
        <p:blipFill>
          <a:blip r:embed="rId6" cstate="print"/>
          <a:srcRect/>
          <a:stretch>
            <a:fillRect/>
          </a:stretch>
        </p:blipFill>
        <p:spPr bwMode="auto">
          <a:xfrm>
            <a:off x="5753397" y="2012935"/>
            <a:ext cx="3139083" cy="1728192"/>
          </a:xfrm>
          <a:prstGeom prst="rect">
            <a:avLst/>
          </a:prstGeom>
          <a:noFill/>
          <a:ln w="9525">
            <a:noFill/>
            <a:miter lim="800000"/>
            <a:headEnd/>
            <a:tailEnd/>
          </a:ln>
        </p:spPr>
      </p:pic>
      <p:sp>
        <p:nvSpPr>
          <p:cNvPr id="27" name="Freeform 26"/>
          <p:cNvSpPr/>
          <p:nvPr/>
        </p:nvSpPr>
        <p:spPr>
          <a:xfrm rot="927609" flipV="1">
            <a:off x="3522013" y="2598316"/>
            <a:ext cx="638094" cy="406552"/>
          </a:xfrm>
          <a:custGeom>
            <a:avLst/>
            <a:gdLst>
              <a:gd name="connsiteX0" fmla="*/ 0 w 904875"/>
              <a:gd name="connsiteY0" fmla="*/ 0 h 609600"/>
              <a:gd name="connsiteX1" fmla="*/ 723900 w 904875"/>
              <a:gd name="connsiteY1" fmla="*/ 219075 h 609600"/>
              <a:gd name="connsiteX2" fmla="*/ 904875 w 904875"/>
              <a:gd name="connsiteY2" fmla="*/ 609600 h 609600"/>
              <a:gd name="connsiteX3" fmla="*/ 904875 w 904875"/>
              <a:gd name="connsiteY3" fmla="*/ 609600 h 609600"/>
              <a:gd name="connsiteX4" fmla="*/ 904875 w 904875"/>
              <a:gd name="connsiteY4" fmla="*/ 609600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4875" h="609600">
                <a:moveTo>
                  <a:pt x="0" y="0"/>
                </a:moveTo>
                <a:cubicBezTo>
                  <a:pt x="286544" y="58737"/>
                  <a:pt x="573088" y="117475"/>
                  <a:pt x="723900" y="219075"/>
                </a:cubicBezTo>
                <a:cubicBezTo>
                  <a:pt x="874712" y="320675"/>
                  <a:pt x="904875" y="609600"/>
                  <a:pt x="904875" y="609600"/>
                </a:cubicBezTo>
                <a:lnTo>
                  <a:pt x="904875" y="609600"/>
                </a:lnTo>
                <a:lnTo>
                  <a:pt x="904875" y="609600"/>
                </a:lnTo>
              </a:path>
            </a:pathLst>
          </a:custGeom>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28" name="Freeform 27"/>
          <p:cNvSpPr/>
          <p:nvPr/>
        </p:nvSpPr>
        <p:spPr>
          <a:xfrm rot="15832830">
            <a:off x="2782152" y="3390831"/>
            <a:ext cx="1933961" cy="948231"/>
          </a:xfrm>
          <a:custGeom>
            <a:avLst/>
            <a:gdLst>
              <a:gd name="connsiteX0" fmla="*/ 0 w 904875"/>
              <a:gd name="connsiteY0" fmla="*/ 0 h 609600"/>
              <a:gd name="connsiteX1" fmla="*/ 723900 w 904875"/>
              <a:gd name="connsiteY1" fmla="*/ 219075 h 609600"/>
              <a:gd name="connsiteX2" fmla="*/ 904875 w 904875"/>
              <a:gd name="connsiteY2" fmla="*/ 609600 h 609600"/>
              <a:gd name="connsiteX3" fmla="*/ 904875 w 904875"/>
              <a:gd name="connsiteY3" fmla="*/ 609600 h 609600"/>
              <a:gd name="connsiteX4" fmla="*/ 904875 w 904875"/>
              <a:gd name="connsiteY4" fmla="*/ 609600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4875" h="609600">
                <a:moveTo>
                  <a:pt x="0" y="0"/>
                </a:moveTo>
                <a:cubicBezTo>
                  <a:pt x="286544" y="58737"/>
                  <a:pt x="573088" y="117475"/>
                  <a:pt x="723900" y="219075"/>
                </a:cubicBezTo>
                <a:cubicBezTo>
                  <a:pt x="874712" y="320675"/>
                  <a:pt x="904875" y="609600"/>
                  <a:pt x="904875" y="609600"/>
                </a:cubicBezTo>
                <a:lnTo>
                  <a:pt x="904875" y="609600"/>
                </a:lnTo>
                <a:lnTo>
                  <a:pt x="904875" y="609600"/>
                </a:lnTo>
              </a:path>
            </a:pathLst>
          </a:custGeom>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29" name="Freeform 28"/>
          <p:cNvSpPr/>
          <p:nvPr/>
        </p:nvSpPr>
        <p:spPr>
          <a:xfrm flipH="1">
            <a:off x="4369705" y="1123819"/>
            <a:ext cx="1138573" cy="1114125"/>
          </a:xfrm>
          <a:custGeom>
            <a:avLst/>
            <a:gdLst>
              <a:gd name="connsiteX0" fmla="*/ 0 w 904875"/>
              <a:gd name="connsiteY0" fmla="*/ 0 h 609600"/>
              <a:gd name="connsiteX1" fmla="*/ 723900 w 904875"/>
              <a:gd name="connsiteY1" fmla="*/ 219075 h 609600"/>
              <a:gd name="connsiteX2" fmla="*/ 904875 w 904875"/>
              <a:gd name="connsiteY2" fmla="*/ 609600 h 609600"/>
              <a:gd name="connsiteX3" fmla="*/ 904875 w 904875"/>
              <a:gd name="connsiteY3" fmla="*/ 609600 h 609600"/>
              <a:gd name="connsiteX4" fmla="*/ 904875 w 904875"/>
              <a:gd name="connsiteY4" fmla="*/ 609600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4875" h="609600">
                <a:moveTo>
                  <a:pt x="0" y="0"/>
                </a:moveTo>
                <a:cubicBezTo>
                  <a:pt x="286544" y="58737"/>
                  <a:pt x="573088" y="117475"/>
                  <a:pt x="723900" y="219075"/>
                </a:cubicBezTo>
                <a:cubicBezTo>
                  <a:pt x="874712" y="320675"/>
                  <a:pt x="904875" y="609600"/>
                  <a:pt x="904875" y="609600"/>
                </a:cubicBezTo>
                <a:lnTo>
                  <a:pt x="904875" y="609600"/>
                </a:lnTo>
                <a:lnTo>
                  <a:pt x="904875" y="609600"/>
                </a:lnTo>
              </a:path>
            </a:pathLst>
          </a:custGeom>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30" name="Freeform 29"/>
          <p:cNvSpPr/>
          <p:nvPr/>
        </p:nvSpPr>
        <p:spPr>
          <a:xfrm flipH="1" flipV="1">
            <a:off x="5404125" y="3516118"/>
            <a:ext cx="908314" cy="469318"/>
          </a:xfrm>
          <a:custGeom>
            <a:avLst/>
            <a:gdLst>
              <a:gd name="connsiteX0" fmla="*/ 0 w 904875"/>
              <a:gd name="connsiteY0" fmla="*/ 0 h 609600"/>
              <a:gd name="connsiteX1" fmla="*/ 723900 w 904875"/>
              <a:gd name="connsiteY1" fmla="*/ 219075 h 609600"/>
              <a:gd name="connsiteX2" fmla="*/ 904875 w 904875"/>
              <a:gd name="connsiteY2" fmla="*/ 609600 h 609600"/>
              <a:gd name="connsiteX3" fmla="*/ 904875 w 904875"/>
              <a:gd name="connsiteY3" fmla="*/ 609600 h 609600"/>
              <a:gd name="connsiteX4" fmla="*/ 904875 w 904875"/>
              <a:gd name="connsiteY4" fmla="*/ 609600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4875" h="609600">
                <a:moveTo>
                  <a:pt x="0" y="0"/>
                </a:moveTo>
                <a:cubicBezTo>
                  <a:pt x="286544" y="58737"/>
                  <a:pt x="573088" y="117475"/>
                  <a:pt x="723900" y="219075"/>
                </a:cubicBezTo>
                <a:cubicBezTo>
                  <a:pt x="874712" y="320675"/>
                  <a:pt x="904875" y="609600"/>
                  <a:pt x="904875" y="609600"/>
                </a:cubicBezTo>
                <a:lnTo>
                  <a:pt x="904875" y="609600"/>
                </a:lnTo>
                <a:lnTo>
                  <a:pt x="904875" y="609600"/>
                </a:lnTo>
              </a:path>
            </a:pathLst>
          </a:custGeom>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21" name="TextBox 20"/>
          <p:cNvSpPr txBox="1"/>
          <p:nvPr/>
        </p:nvSpPr>
        <p:spPr>
          <a:xfrm>
            <a:off x="6779859" y="3402573"/>
            <a:ext cx="1065100" cy="338554"/>
          </a:xfrm>
          <a:prstGeom prst="rect">
            <a:avLst/>
          </a:prstGeom>
          <a:noFill/>
        </p:spPr>
        <p:txBody>
          <a:bodyPr wrap="none" rtlCol="0">
            <a:spAutoFit/>
          </a:bodyPr>
          <a:lstStyle/>
          <a:p>
            <a:r>
              <a:rPr lang="en-GB" sz="1600" b="1" dirty="0"/>
              <a:t>FEEDBACK</a:t>
            </a:r>
          </a:p>
        </p:txBody>
      </p:sp>
      <p:sp>
        <p:nvSpPr>
          <p:cNvPr id="22" name="TextBox 21"/>
          <p:cNvSpPr txBox="1"/>
          <p:nvPr/>
        </p:nvSpPr>
        <p:spPr>
          <a:xfrm>
            <a:off x="5176696" y="773058"/>
            <a:ext cx="3506986" cy="1323439"/>
          </a:xfrm>
          <a:prstGeom prst="rect">
            <a:avLst/>
          </a:prstGeom>
          <a:noFill/>
        </p:spPr>
        <p:txBody>
          <a:bodyPr wrap="none">
            <a:spAutoFit/>
          </a:bodyPr>
          <a:lstStyle/>
          <a:p>
            <a:pPr algn="l" fontAlgn="auto">
              <a:spcBef>
                <a:spcPts val="0"/>
              </a:spcBef>
              <a:spcAft>
                <a:spcPts val="0"/>
              </a:spcAft>
              <a:defRPr/>
            </a:pPr>
            <a:r>
              <a:rPr lang="en-GB" sz="2000" dirty="0">
                <a:solidFill>
                  <a:prstClr val="black"/>
                </a:solidFill>
                <a:latin typeface="Calibri"/>
                <a:ea typeface="+mn-ea"/>
              </a:rPr>
              <a:t>       6 Learning through the </a:t>
            </a:r>
          </a:p>
          <a:p>
            <a:pPr algn="l" fontAlgn="auto">
              <a:spcBef>
                <a:spcPts val="0"/>
              </a:spcBef>
              <a:spcAft>
                <a:spcPts val="0"/>
              </a:spcAft>
              <a:defRPr/>
            </a:pPr>
            <a:r>
              <a:rPr lang="en-GB" sz="2000" dirty="0">
                <a:solidFill>
                  <a:prstClr val="black"/>
                </a:solidFill>
                <a:latin typeface="Calibri"/>
                <a:ea typeface="+mn-ea"/>
              </a:rPr>
              <a:t>       experience of designing and</a:t>
            </a:r>
          </a:p>
          <a:p>
            <a:pPr algn="l" fontAlgn="auto">
              <a:spcBef>
                <a:spcPts val="0"/>
              </a:spcBef>
              <a:spcAft>
                <a:spcPts val="0"/>
              </a:spcAft>
              <a:defRPr/>
            </a:pPr>
            <a:r>
              <a:rPr lang="en-GB" sz="2000" dirty="0">
                <a:solidFill>
                  <a:prstClr val="black"/>
                </a:solidFill>
                <a:latin typeface="Calibri"/>
              </a:rPr>
              <a:t>       </a:t>
            </a:r>
            <a:r>
              <a:rPr lang="en-GB" sz="2000" dirty="0">
                <a:solidFill>
                  <a:prstClr val="black"/>
                </a:solidFill>
                <a:latin typeface="Calibri"/>
                <a:ea typeface="+mn-ea"/>
              </a:rPr>
              <a:t>implementing the course – </a:t>
            </a:r>
          </a:p>
          <a:p>
            <a:pPr algn="l" fontAlgn="auto">
              <a:spcBef>
                <a:spcPts val="0"/>
              </a:spcBef>
              <a:spcAft>
                <a:spcPts val="0"/>
              </a:spcAft>
              <a:defRPr/>
            </a:pPr>
            <a:r>
              <a:rPr lang="en-GB" sz="2000" b="0" i="1" dirty="0">
                <a:solidFill>
                  <a:prstClr val="black"/>
                </a:solidFill>
                <a:latin typeface="Calibri"/>
              </a:rPr>
              <a:t>       how can we improve it?</a:t>
            </a:r>
            <a:endParaRPr lang="en-GB" sz="2000" b="0" i="1" dirty="0">
              <a:solidFill>
                <a:prstClr val="black"/>
              </a:solidFill>
              <a:latin typeface="Calibri"/>
              <a:ea typeface="+mn-ea"/>
            </a:endParaRPr>
          </a:p>
        </p:txBody>
      </p:sp>
      <p:pic>
        <p:nvPicPr>
          <p:cNvPr id="284674" name="Picture 2" descr="C:\Users\norman\Documents\CHALKMOUNTAIN KEY INFORMATION\CARTOONS\COPY CARTOONS\ANDRES\jpgs\market research.jpg"/>
          <p:cNvPicPr>
            <a:picLocks noChangeAspect="1" noChangeArrowheads="1"/>
          </p:cNvPicPr>
          <p:nvPr/>
        </p:nvPicPr>
        <p:blipFill>
          <a:blip r:embed="rId7" cstate="print"/>
          <a:srcRect/>
          <a:stretch>
            <a:fillRect/>
          </a:stretch>
        </p:blipFill>
        <p:spPr bwMode="auto">
          <a:xfrm>
            <a:off x="2679585" y="1240665"/>
            <a:ext cx="1512168" cy="935610"/>
          </a:xfrm>
          <a:prstGeom prst="rect">
            <a:avLst/>
          </a:prstGeom>
          <a:noFill/>
        </p:spPr>
      </p:pic>
      <p:sp>
        <p:nvSpPr>
          <p:cNvPr id="32" name="TextBox 31"/>
          <p:cNvSpPr txBox="1"/>
          <p:nvPr/>
        </p:nvSpPr>
        <p:spPr>
          <a:xfrm>
            <a:off x="181885" y="1267902"/>
            <a:ext cx="3384550" cy="1015663"/>
          </a:xfrm>
          <a:prstGeom prst="rect">
            <a:avLst/>
          </a:prstGeom>
          <a:noFill/>
        </p:spPr>
        <p:txBody>
          <a:bodyPr>
            <a:spAutoFit/>
          </a:bodyPr>
          <a:lstStyle/>
          <a:p>
            <a:pPr algn="l" fontAlgn="auto">
              <a:spcBef>
                <a:spcPts val="0"/>
              </a:spcBef>
              <a:spcAft>
                <a:spcPts val="0"/>
              </a:spcAft>
              <a:defRPr/>
            </a:pPr>
            <a:r>
              <a:rPr lang="en-GB" sz="2000" dirty="0">
                <a:solidFill>
                  <a:prstClr val="black"/>
                </a:solidFill>
                <a:latin typeface="Calibri"/>
                <a:ea typeface="+mn-ea"/>
              </a:rPr>
              <a:t>2 Discussions with </a:t>
            </a:r>
          </a:p>
          <a:p>
            <a:pPr algn="l" fontAlgn="auto">
              <a:spcBef>
                <a:spcPts val="0"/>
              </a:spcBef>
              <a:spcAft>
                <a:spcPts val="0"/>
              </a:spcAft>
              <a:defRPr/>
            </a:pPr>
            <a:r>
              <a:rPr lang="en-GB" sz="2000" dirty="0">
                <a:solidFill>
                  <a:prstClr val="black"/>
                </a:solidFill>
                <a:latin typeface="Calibri"/>
              </a:rPr>
              <a:t> manager </a:t>
            </a:r>
            <a:r>
              <a:rPr lang="en-GB" sz="2000" b="0" i="1" dirty="0">
                <a:solidFill>
                  <a:prstClr val="black"/>
                </a:solidFill>
                <a:latin typeface="Calibri"/>
                <a:ea typeface="+mn-ea"/>
              </a:rPr>
              <a:t>strategy agreed</a:t>
            </a:r>
            <a:r>
              <a:rPr lang="en-GB" sz="2000" i="1" dirty="0">
                <a:solidFill>
                  <a:prstClr val="black"/>
                </a:solidFill>
                <a:latin typeface="Calibri"/>
              </a:rPr>
              <a:t> </a:t>
            </a:r>
          </a:p>
          <a:p>
            <a:pPr algn="l" fontAlgn="auto">
              <a:spcBef>
                <a:spcPts val="0"/>
              </a:spcBef>
              <a:spcAft>
                <a:spcPts val="0"/>
              </a:spcAft>
              <a:defRPr/>
            </a:pPr>
            <a:r>
              <a:rPr lang="en-GB" sz="2000" i="1" dirty="0">
                <a:solidFill>
                  <a:prstClr val="black"/>
                </a:solidFill>
                <a:latin typeface="Calibri"/>
              </a:rPr>
              <a:t>  funding bid successful</a:t>
            </a:r>
            <a:endParaRPr lang="en-GB" sz="2000" b="0" i="1" dirty="0">
              <a:solidFill>
                <a:prstClr val="black"/>
              </a:solidFill>
              <a:latin typeface="Calibri"/>
              <a:ea typeface="+mn-ea"/>
            </a:endParaRPr>
          </a:p>
        </p:txBody>
      </p:sp>
      <p:sp>
        <p:nvSpPr>
          <p:cNvPr id="33" name="Freeform 32"/>
          <p:cNvSpPr/>
          <p:nvPr/>
        </p:nvSpPr>
        <p:spPr>
          <a:xfrm>
            <a:off x="3724489" y="1048179"/>
            <a:ext cx="634786" cy="1774396"/>
          </a:xfrm>
          <a:custGeom>
            <a:avLst/>
            <a:gdLst>
              <a:gd name="connsiteX0" fmla="*/ 0 w 358775"/>
              <a:gd name="connsiteY0" fmla="*/ 0 h 1565275"/>
              <a:gd name="connsiteX1" fmla="*/ 304800 w 358775"/>
              <a:gd name="connsiteY1" fmla="*/ 476250 h 1565275"/>
              <a:gd name="connsiteX2" fmla="*/ 323850 w 358775"/>
              <a:gd name="connsiteY2" fmla="*/ 1409700 h 1565275"/>
              <a:gd name="connsiteX3" fmla="*/ 314325 w 358775"/>
              <a:gd name="connsiteY3" fmla="*/ 1409700 h 1565275"/>
            </a:gdLst>
            <a:ahLst/>
            <a:cxnLst>
              <a:cxn ang="0">
                <a:pos x="connsiteX0" y="connsiteY0"/>
              </a:cxn>
              <a:cxn ang="0">
                <a:pos x="connsiteX1" y="connsiteY1"/>
              </a:cxn>
              <a:cxn ang="0">
                <a:pos x="connsiteX2" y="connsiteY2"/>
              </a:cxn>
              <a:cxn ang="0">
                <a:pos x="connsiteX3" y="connsiteY3"/>
              </a:cxn>
            </a:cxnLst>
            <a:rect l="l" t="t" r="r" b="b"/>
            <a:pathLst>
              <a:path w="358775" h="1565275">
                <a:moveTo>
                  <a:pt x="0" y="0"/>
                </a:moveTo>
                <a:cubicBezTo>
                  <a:pt x="125412" y="120650"/>
                  <a:pt x="250825" y="241300"/>
                  <a:pt x="304800" y="476250"/>
                </a:cubicBezTo>
                <a:cubicBezTo>
                  <a:pt x="358775" y="711200"/>
                  <a:pt x="322263" y="1254125"/>
                  <a:pt x="323850" y="1409700"/>
                </a:cubicBezTo>
                <a:cubicBezTo>
                  <a:pt x="325438" y="1565275"/>
                  <a:pt x="319881" y="1487487"/>
                  <a:pt x="314325" y="1409700"/>
                </a:cubicBezTo>
              </a:path>
            </a:pathLst>
          </a:custGeom>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34" name="Freeform 33"/>
          <p:cNvSpPr/>
          <p:nvPr/>
        </p:nvSpPr>
        <p:spPr>
          <a:xfrm>
            <a:off x="2733096" y="2109308"/>
            <a:ext cx="1534104" cy="519592"/>
          </a:xfrm>
          <a:custGeom>
            <a:avLst/>
            <a:gdLst>
              <a:gd name="connsiteX0" fmla="*/ 0 w 2419350"/>
              <a:gd name="connsiteY0" fmla="*/ 0 h 904875"/>
              <a:gd name="connsiteX1" fmla="*/ 200025 w 2419350"/>
              <a:gd name="connsiteY1" fmla="*/ 390525 h 904875"/>
              <a:gd name="connsiteX2" fmla="*/ 1190625 w 2419350"/>
              <a:gd name="connsiteY2" fmla="*/ 571500 h 904875"/>
              <a:gd name="connsiteX3" fmla="*/ 1905000 w 2419350"/>
              <a:gd name="connsiteY3" fmla="*/ 628650 h 904875"/>
              <a:gd name="connsiteX4" fmla="*/ 2419350 w 2419350"/>
              <a:gd name="connsiteY4" fmla="*/ 904875 h 904875"/>
              <a:gd name="connsiteX5" fmla="*/ 2419350 w 2419350"/>
              <a:gd name="connsiteY5" fmla="*/ 904875 h 904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19350" h="904875">
                <a:moveTo>
                  <a:pt x="0" y="0"/>
                </a:moveTo>
                <a:cubicBezTo>
                  <a:pt x="794" y="147637"/>
                  <a:pt x="1588" y="295275"/>
                  <a:pt x="200025" y="390525"/>
                </a:cubicBezTo>
                <a:cubicBezTo>
                  <a:pt x="398462" y="485775"/>
                  <a:pt x="906463" y="531813"/>
                  <a:pt x="1190625" y="571500"/>
                </a:cubicBezTo>
                <a:cubicBezTo>
                  <a:pt x="1474788" y="611188"/>
                  <a:pt x="1700213" y="573088"/>
                  <a:pt x="1905000" y="628650"/>
                </a:cubicBezTo>
                <a:cubicBezTo>
                  <a:pt x="2109788" y="684213"/>
                  <a:pt x="2419350" y="904875"/>
                  <a:pt x="2419350" y="904875"/>
                </a:cubicBezTo>
                <a:lnTo>
                  <a:pt x="2419350" y="904875"/>
                </a:lnTo>
              </a:path>
            </a:pathLst>
          </a:custGeom>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pic>
        <p:nvPicPr>
          <p:cNvPr id="2" name="Picture 1">
            <a:extLst>
              <a:ext uri="{FF2B5EF4-FFF2-40B4-BE49-F238E27FC236}">
                <a16:creationId xmlns:a16="http://schemas.microsoft.com/office/drawing/2014/main" xmlns="" id="{8799805A-C354-41B7-AD61-DFC1B82B08B3}"/>
              </a:ext>
            </a:extLst>
          </p:cNvPr>
          <p:cNvPicPr>
            <a:picLocks noChangeAspect="1"/>
          </p:cNvPicPr>
          <p:nvPr/>
        </p:nvPicPr>
        <p:blipFill>
          <a:blip r:embed="rId8"/>
          <a:stretch>
            <a:fillRect/>
          </a:stretch>
        </p:blipFill>
        <p:spPr>
          <a:xfrm>
            <a:off x="1907704" y="4682096"/>
            <a:ext cx="2462001" cy="1783478"/>
          </a:xfrm>
          <a:prstGeom prst="rect">
            <a:avLst/>
          </a:prstGeom>
        </p:spPr>
      </p:pic>
      <p:sp>
        <p:nvSpPr>
          <p:cNvPr id="25" name="TextBox 24">
            <a:extLst>
              <a:ext uri="{FF2B5EF4-FFF2-40B4-BE49-F238E27FC236}">
                <a16:creationId xmlns:a16="http://schemas.microsoft.com/office/drawing/2014/main" xmlns="" id="{2CF7F6A5-ED1D-4F19-B208-2D41DB50BF82}"/>
              </a:ext>
            </a:extLst>
          </p:cNvPr>
          <p:cNvSpPr txBox="1"/>
          <p:nvPr/>
        </p:nvSpPr>
        <p:spPr>
          <a:xfrm>
            <a:off x="6494418" y="2009316"/>
            <a:ext cx="1218603" cy="338554"/>
          </a:xfrm>
          <a:prstGeom prst="rect">
            <a:avLst/>
          </a:prstGeom>
          <a:noFill/>
        </p:spPr>
        <p:txBody>
          <a:bodyPr wrap="none" rtlCol="0">
            <a:spAutoFit/>
          </a:bodyPr>
          <a:lstStyle/>
          <a:p>
            <a:r>
              <a:rPr lang="en-GB" sz="1600" b="1" dirty="0"/>
              <a:t>EXPERIENCE</a:t>
            </a:r>
          </a:p>
        </p:txBody>
      </p:sp>
      <p:pic>
        <p:nvPicPr>
          <p:cNvPr id="3" name="Picture 2">
            <a:extLst>
              <a:ext uri="{FF2B5EF4-FFF2-40B4-BE49-F238E27FC236}">
                <a16:creationId xmlns:a16="http://schemas.microsoft.com/office/drawing/2014/main" xmlns="" id="{D7C9BBD5-DD71-4BEE-B6F6-19784393D61D}"/>
              </a:ext>
            </a:extLst>
          </p:cNvPr>
          <p:cNvPicPr>
            <a:picLocks noChangeAspect="1"/>
          </p:cNvPicPr>
          <p:nvPr/>
        </p:nvPicPr>
        <p:blipFill>
          <a:blip r:embed="rId9"/>
          <a:stretch>
            <a:fillRect/>
          </a:stretch>
        </p:blipFill>
        <p:spPr>
          <a:xfrm>
            <a:off x="4495810" y="4641994"/>
            <a:ext cx="1816629" cy="1193660"/>
          </a:xfrm>
          <a:prstGeom prst="rect">
            <a:avLst/>
          </a:prstGeom>
        </p:spPr>
      </p:pic>
      <p:sp>
        <p:nvSpPr>
          <p:cNvPr id="5" name="Arrow: Right 4">
            <a:extLst>
              <a:ext uri="{FF2B5EF4-FFF2-40B4-BE49-F238E27FC236}">
                <a16:creationId xmlns:a16="http://schemas.microsoft.com/office/drawing/2014/main" xmlns="" id="{670B5148-D845-4B9D-AD83-DFD19C231D5D}"/>
              </a:ext>
            </a:extLst>
          </p:cNvPr>
          <p:cNvSpPr/>
          <p:nvPr/>
        </p:nvSpPr>
        <p:spPr>
          <a:xfrm rot="19275288">
            <a:off x="4222378" y="5905222"/>
            <a:ext cx="586455" cy="436222"/>
          </a:xfrm>
          <a:prstGeom prst="rightArrow">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xmlns="" id="{60C8A2D0-D2CC-496D-AE99-049DE78D2C97}"/>
              </a:ext>
            </a:extLst>
          </p:cNvPr>
          <p:cNvSpPr txBox="1"/>
          <p:nvPr/>
        </p:nvSpPr>
        <p:spPr>
          <a:xfrm>
            <a:off x="3971411" y="3962819"/>
            <a:ext cx="2675094" cy="707886"/>
          </a:xfrm>
          <a:prstGeom prst="rect">
            <a:avLst/>
          </a:prstGeom>
          <a:noFill/>
        </p:spPr>
        <p:txBody>
          <a:bodyPr wrap="square">
            <a:spAutoFit/>
          </a:bodyPr>
          <a:lstStyle/>
          <a:p>
            <a:pPr algn="l" fontAlgn="auto">
              <a:spcBef>
                <a:spcPts val="0"/>
              </a:spcBef>
              <a:spcAft>
                <a:spcPts val="0"/>
              </a:spcAft>
              <a:defRPr/>
            </a:pPr>
            <a:r>
              <a:rPr lang="en-GB" sz="2000" dirty="0">
                <a:solidFill>
                  <a:prstClr val="black"/>
                </a:solidFill>
                <a:latin typeface="Calibri"/>
              </a:rPr>
              <a:t>Creating new value</a:t>
            </a:r>
          </a:p>
          <a:p>
            <a:pPr algn="l" fontAlgn="auto">
              <a:spcBef>
                <a:spcPts val="0"/>
              </a:spcBef>
              <a:spcAft>
                <a:spcPts val="0"/>
              </a:spcAft>
              <a:defRPr/>
            </a:pPr>
            <a:r>
              <a:rPr lang="en-GB" sz="2000" dirty="0">
                <a:solidFill>
                  <a:prstClr val="black"/>
                </a:solidFill>
                <a:latin typeface="Calibri"/>
              </a:rPr>
              <a:t>WOW this is great!</a:t>
            </a:r>
            <a:endParaRPr lang="en-GB" sz="2000" dirty="0">
              <a:solidFill>
                <a:prstClr val="black"/>
              </a:solidFill>
              <a:latin typeface="Calibri"/>
              <a:ea typeface="+mn-ea"/>
            </a:endParaRPr>
          </a:p>
        </p:txBody>
      </p:sp>
      <p:pic>
        <p:nvPicPr>
          <p:cNvPr id="8" name="Picture 7" descr="A close up of a logo&#10;&#10;Description automatically generated">
            <a:extLst>
              <a:ext uri="{FF2B5EF4-FFF2-40B4-BE49-F238E27FC236}">
                <a16:creationId xmlns:a16="http://schemas.microsoft.com/office/drawing/2014/main" xmlns="" id="{E7EFCE2F-B0E5-49D9-BC4E-D8CF5AEE484D}"/>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472938" y="4839604"/>
            <a:ext cx="1945293" cy="1812798"/>
          </a:xfrm>
          <a:prstGeom prst="rect">
            <a:avLst/>
          </a:prstGeom>
        </p:spPr>
      </p:pic>
      <p:pic>
        <p:nvPicPr>
          <p:cNvPr id="4" name="Picture 3">
            <a:extLst>
              <a:ext uri="{FF2B5EF4-FFF2-40B4-BE49-F238E27FC236}">
                <a16:creationId xmlns:a16="http://schemas.microsoft.com/office/drawing/2014/main" xmlns="" id="{D718BDAF-C9AC-47A8-A449-22419A5E9295}"/>
              </a:ext>
            </a:extLst>
          </p:cNvPr>
          <p:cNvPicPr>
            <a:picLocks noChangeAspect="1"/>
          </p:cNvPicPr>
          <p:nvPr/>
        </p:nvPicPr>
        <p:blipFill>
          <a:blip r:embed="rId11"/>
          <a:stretch>
            <a:fillRect/>
          </a:stretch>
        </p:blipFill>
        <p:spPr>
          <a:xfrm>
            <a:off x="4323629" y="329464"/>
            <a:ext cx="3913208" cy="320620"/>
          </a:xfrm>
          <a:prstGeom prst="rect">
            <a:avLst/>
          </a:prstGeom>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Text Box 4"/>
          <p:cNvSpPr txBox="1">
            <a:spLocks noChangeArrowheads="1"/>
          </p:cNvSpPr>
          <p:nvPr/>
        </p:nvSpPr>
        <p:spPr bwMode="auto">
          <a:xfrm>
            <a:off x="174207" y="1657484"/>
            <a:ext cx="3211811" cy="1495896"/>
          </a:xfrm>
          <a:prstGeom prst="rect">
            <a:avLst/>
          </a:prstGeom>
          <a:noFill/>
          <a:ln w="9525">
            <a:noFill/>
            <a:miter lim="800000"/>
            <a:headEnd/>
            <a:tailEnd/>
          </a:ln>
        </p:spPr>
        <p:txBody>
          <a:bodyPr tIns="91440" bIns="91440"/>
          <a:lstStyle/>
          <a:p>
            <a:pPr algn="ctr"/>
            <a:r>
              <a:rPr lang="en-US" sz="1400" b="1" dirty="0">
                <a:solidFill>
                  <a:srgbClr val="000000"/>
                </a:solidFill>
                <a:latin typeface="Microsoft Sans Serif" panose="020B0604020202020204" pitchFamily="34" charset="0"/>
                <a:ea typeface="Microsoft Sans Serif" panose="020B0604020202020204" pitchFamily="34" charset="0"/>
                <a:cs typeface="Microsoft Sans Serif" panose="020B0604020202020204" pitchFamily="34" charset="0"/>
              </a:rPr>
              <a:t>RELATIONSHIPS</a:t>
            </a:r>
            <a:r>
              <a:rPr lang="en-US" sz="1400" dirty="0">
                <a:solidFill>
                  <a:srgbClr val="000000"/>
                </a:solidFill>
                <a:latin typeface="Microsoft Sans Serif" panose="020B0604020202020204" pitchFamily="34" charset="0"/>
                <a:ea typeface="Microsoft Sans Serif" panose="020B0604020202020204" pitchFamily="34" charset="0"/>
                <a:cs typeface="Microsoft Sans Serif" panose="020B0604020202020204" pitchFamily="34" charset="0"/>
              </a:rPr>
              <a:t> </a:t>
            </a:r>
            <a:endParaRPr lang="en-US" sz="1200" dirty="0">
              <a:solidFill>
                <a:srgbClr val="000000"/>
              </a:solidFill>
              <a:latin typeface="Microsoft Sans Serif" panose="020B0604020202020204" pitchFamily="34" charset="0"/>
              <a:ea typeface="Microsoft Sans Serif" panose="020B0604020202020204" pitchFamily="34" charset="0"/>
              <a:cs typeface="Microsoft Sans Serif" panose="020B0604020202020204" pitchFamily="34" charset="0"/>
            </a:endParaRPr>
          </a:p>
          <a:p>
            <a:r>
              <a:rPr lang="en-US" sz="1200" dirty="0">
                <a:solidFill>
                  <a:srgbClr val="000000"/>
                </a:solidFill>
                <a:latin typeface="Microsoft Sans Serif" panose="020B0604020202020204" pitchFamily="34" charset="0"/>
                <a:ea typeface="Microsoft Sans Serif" panose="020B0604020202020204" pitchFamily="34" charset="0"/>
                <a:cs typeface="Microsoft Sans Serif" panose="020B0604020202020204" pitchFamily="34" charset="0"/>
              </a:rPr>
              <a:t>Mike and other EDC staff were key to success. They provided Linda with the expertise she needed to solve her problem of developing the on-line course and also supported her emotionally. People in Linda’s professional network and her Head of School were also very important.</a:t>
            </a:r>
            <a:endParaRPr lang="en-US" sz="1200" dirty="0">
              <a:latin typeface="Microsoft Sans Serif" panose="020B0604020202020204" pitchFamily="34" charset="0"/>
              <a:ea typeface="Microsoft Sans Serif" panose="020B0604020202020204" pitchFamily="34" charset="0"/>
              <a:cs typeface="Microsoft Sans Serif" panose="020B0604020202020204" pitchFamily="34" charset="0"/>
            </a:endParaRPr>
          </a:p>
          <a:p>
            <a:endParaRPr lang="en-US" sz="1200" dirty="0">
              <a:solidFill>
                <a:srgbClr val="000000"/>
              </a:solidFill>
              <a:latin typeface="Microsoft Sans Serif" panose="020B0604020202020204" pitchFamily="34" charset="0"/>
              <a:ea typeface="Microsoft Sans Serif" panose="020B0604020202020204" pitchFamily="34" charset="0"/>
              <a:cs typeface="Microsoft Sans Serif" panose="020B0604020202020204" pitchFamily="34" charset="0"/>
            </a:endParaRPr>
          </a:p>
          <a:p>
            <a:endParaRPr lang="en-US" sz="1200" dirty="0">
              <a:solidFill>
                <a:srgbClr val="000000"/>
              </a:solidFill>
              <a:latin typeface="Microsoft Sans Serif" panose="020B0604020202020204" pitchFamily="34" charset="0"/>
              <a:ea typeface="Microsoft Sans Serif" panose="020B0604020202020204" pitchFamily="34" charset="0"/>
              <a:cs typeface="Microsoft Sans Serif" panose="020B0604020202020204" pitchFamily="34" charset="0"/>
            </a:endParaRPr>
          </a:p>
          <a:p>
            <a:r>
              <a:rPr lang="en-US" sz="1200" dirty="0">
                <a:solidFill>
                  <a:srgbClr val="000000"/>
                </a:solidFill>
                <a:latin typeface="Microsoft Sans Serif" panose="020B0604020202020204" pitchFamily="34" charset="0"/>
                <a:ea typeface="Microsoft Sans Serif" panose="020B0604020202020204" pitchFamily="34" charset="0"/>
                <a:cs typeface="Microsoft Sans Serif" panose="020B0604020202020204" pitchFamily="34" charset="0"/>
              </a:rPr>
              <a:t> </a:t>
            </a:r>
          </a:p>
        </p:txBody>
      </p:sp>
      <p:sp>
        <p:nvSpPr>
          <p:cNvPr id="108547" name="Text Box 5"/>
          <p:cNvSpPr txBox="1">
            <a:spLocks noChangeArrowheads="1"/>
          </p:cNvSpPr>
          <p:nvPr/>
        </p:nvSpPr>
        <p:spPr bwMode="auto">
          <a:xfrm>
            <a:off x="3339268" y="320184"/>
            <a:ext cx="5817509" cy="433388"/>
          </a:xfrm>
          <a:prstGeom prst="rect">
            <a:avLst/>
          </a:prstGeom>
          <a:noFill/>
          <a:ln w="9525">
            <a:noFill/>
            <a:miter lim="800000"/>
            <a:headEnd/>
            <a:tailEnd/>
          </a:ln>
        </p:spPr>
        <p:txBody>
          <a:bodyPr tIns="91440" bIns="91440"/>
          <a:lstStyle/>
          <a:p>
            <a:pPr algn="ctr"/>
            <a:r>
              <a:rPr lang="en-US" sz="1400" b="1" dirty="0">
                <a:solidFill>
                  <a:srgbClr val="000000"/>
                </a:solidFill>
                <a:latin typeface="Microsoft Sans Serif" panose="020B0604020202020204" pitchFamily="34" charset="0"/>
                <a:ea typeface="Microsoft Sans Serif" panose="020B0604020202020204" pitchFamily="34" charset="0"/>
                <a:cs typeface="Microsoft Sans Serif" panose="020B0604020202020204" pitchFamily="34" charset="0"/>
              </a:rPr>
              <a:t>RESOURCES</a:t>
            </a:r>
          </a:p>
          <a:p>
            <a:r>
              <a:rPr lang="en-US" sz="1100" dirty="0">
                <a:solidFill>
                  <a:srgbClr val="000000"/>
                </a:solidFill>
                <a:latin typeface="Microsoft Sans Serif" panose="020B0604020202020204" pitchFamily="34" charset="0"/>
                <a:ea typeface="Microsoft Sans Serif" panose="020B0604020202020204" pitchFamily="34" charset="0"/>
                <a:cs typeface="Microsoft Sans Serif" panose="020B0604020202020204" pitchFamily="34" charset="0"/>
              </a:rPr>
              <a:t>The university provided Linda with some (but not all) of the time for her project she subsidized the project with her own time. Linda and Mike draw on their own embodied knowledge and experiences of teaching and e-learning. Through her external contacts Linda finds knowledgeable practitioners who are willing to share their knowledge to produce the content for the course. </a:t>
            </a:r>
            <a:r>
              <a:rPr lang="en-US" sz="1100" dirty="0">
                <a:latin typeface="Microsoft Sans Serif" panose="020B0604020202020204" pitchFamily="34" charset="0"/>
                <a:ea typeface="Microsoft Sans Serif" panose="020B0604020202020204" pitchFamily="34" charset="0"/>
                <a:cs typeface="Microsoft Sans Serif" panose="020B0604020202020204" pitchFamily="34" charset="0"/>
              </a:rPr>
              <a:t>She developed tools and frameworks (mediating artefacts) to enable these practitioners to contribute. </a:t>
            </a:r>
            <a:r>
              <a:rPr lang="en-US" sz="1100" dirty="0">
                <a:solidFill>
                  <a:srgbClr val="000000"/>
                </a:solidFill>
                <a:latin typeface="Microsoft Sans Serif" panose="020B0604020202020204" pitchFamily="34" charset="0"/>
                <a:ea typeface="Microsoft Sans Serif" panose="020B0604020202020204" pitchFamily="34" charset="0"/>
                <a:cs typeface="Microsoft Sans Serif" panose="020B0604020202020204" pitchFamily="34" charset="0"/>
              </a:rPr>
              <a:t>With the help of Mike (her most important resource) she develops a framework (design tool) to guide production of content. The tool is underpinned by the research Mike has previously undertaken. They use IT tools to create the content and use a range of communication tools to interact at a distance. </a:t>
            </a:r>
          </a:p>
        </p:txBody>
      </p:sp>
      <p:sp>
        <p:nvSpPr>
          <p:cNvPr id="108548" name="Text Box 1"/>
          <p:cNvSpPr txBox="1">
            <a:spLocks noChangeArrowheads="1"/>
          </p:cNvSpPr>
          <p:nvPr/>
        </p:nvSpPr>
        <p:spPr bwMode="auto">
          <a:xfrm>
            <a:off x="174207" y="3478721"/>
            <a:ext cx="5393425" cy="503238"/>
          </a:xfrm>
          <a:prstGeom prst="rect">
            <a:avLst/>
          </a:prstGeom>
          <a:noFill/>
          <a:ln w="9525">
            <a:noFill/>
            <a:miter lim="800000"/>
            <a:headEnd/>
            <a:tailEnd/>
          </a:ln>
        </p:spPr>
        <p:txBody>
          <a:bodyPr tIns="91440" bIns="91440"/>
          <a:lstStyle/>
          <a:p>
            <a:r>
              <a:rPr lang="en-US" sz="1400" b="1" dirty="0">
                <a:solidFill>
                  <a:srgbClr val="000000"/>
                </a:solidFill>
                <a:latin typeface="Microsoft Sans Serif" panose="020B0604020202020204" pitchFamily="34" charset="0"/>
                <a:ea typeface="Microsoft Sans Serif" panose="020B0604020202020204" pitchFamily="34" charset="0"/>
                <a:cs typeface="Microsoft Sans Serif" panose="020B0604020202020204" pitchFamily="34" charset="0"/>
              </a:rPr>
              <a:t>PROCESSES/ACTIVITIES</a:t>
            </a:r>
          </a:p>
          <a:p>
            <a:r>
              <a:rPr lang="en-US" sz="1100" dirty="0">
                <a:solidFill>
                  <a:srgbClr val="000000"/>
                </a:solidFill>
                <a:latin typeface="Microsoft Sans Serif" panose="020B0604020202020204" pitchFamily="34" charset="0"/>
                <a:ea typeface="Microsoft Sans Serif" panose="020B0604020202020204" pitchFamily="34" charset="0"/>
                <a:cs typeface="Microsoft Sans Serif" panose="020B0604020202020204" pitchFamily="34" charset="0"/>
              </a:rPr>
              <a:t>Linda had a vision of what she and her</a:t>
            </a:r>
          </a:p>
          <a:p>
            <a:r>
              <a:rPr lang="en-US" sz="1100" dirty="0">
                <a:solidFill>
                  <a:srgbClr val="000000"/>
                </a:solidFill>
                <a:latin typeface="Microsoft Sans Serif" panose="020B0604020202020204" pitchFamily="34" charset="0"/>
                <a:ea typeface="Microsoft Sans Serif" panose="020B0604020202020204" pitchFamily="34" charset="0"/>
                <a:cs typeface="Microsoft Sans Serif" panose="020B0604020202020204" pitchFamily="34" charset="0"/>
              </a:rPr>
              <a:t>department wanted to achieve but she </a:t>
            </a:r>
          </a:p>
          <a:p>
            <a:r>
              <a:rPr lang="en-US" sz="1100" dirty="0">
                <a:solidFill>
                  <a:srgbClr val="000000"/>
                </a:solidFill>
                <a:latin typeface="Microsoft Sans Serif" panose="020B0604020202020204" pitchFamily="34" charset="0"/>
                <a:ea typeface="Microsoft Sans Serif" panose="020B0604020202020204" pitchFamily="34" charset="0"/>
                <a:cs typeface="Microsoft Sans Serif" panose="020B0604020202020204" pitchFamily="34" charset="0"/>
              </a:rPr>
              <a:t>lacked essential knowledge and skill so she </a:t>
            </a:r>
          </a:p>
          <a:p>
            <a:r>
              <a:rPr lang="en-US" sz="1100" dirty="0">
                <a:solidFill>
                  <a:srgbClr val="000000"/>
                </a:solidFill>
                <a:latin typeface="Microsoft Sans Serif" panose="020B0604020202020204" pitchFamily="34" charset="0"/>
                <a:ea typeface="Microsoft Sans Serif" panose="020B0604020202020204" pitchFamily="34" charset="0"/>
                <a:cs typeface="Microsoft Sans Serif" panose="020B0604020202020204" pitchFamily="34" charset="0"/>
              </a:rPr>
              <a:t>sought help from a knowledgeable </a:t>
            </a:r>
          </a:p>
          <a:p>
            <a:r>
              <a:rPr lang="en-US" sz="1100" dirty="0">
                <a:solidFill>
                  <a:srgbClr val="000000"/>
                </a:solidFill>
                <a:latin typeface="Microsoft Sans Serif" panose="020B0604020202020204" pitchFamily="34" charset="0"/>
                <a:ea typeface="Microsoft Sans Serif" panose="020B0604020202020204" pitchFamily="34" charset="0"/>
                <a:cs typeface="Microsoft Sans Serif" panose="020B0604020202020204" pitchFamily="34" charset="0"/>
              </a:rPr>
              <a:t>practitioner in another department. Together</a:t>
            </a:r>
          </a:p>
          <a:p>
            <a:r>
              <a:rPr lang="en-US" sz="1100" dirty="0">
                <a:solidFill>
                  <a:srgbClr val="000000"/>
                </a:solidFill>
                <a:latin typeface="Microsoft Sans Serif" panose="020B0604020202020204" pitchFamily="34" charset="0"/>
                <a:ea typeface="Microsoft Sans Serif" panose="020B0604020202020204" pitchFamily="34" charset="0"/>
                <a:cs typeface="Microsoft Sans Serif" panose="020B0604020202020204" pitchFamily="34" charset="0"/>
              </a:rPr>
              <a:t>they combined their knowledge and expertise to create a collaborative ecology of practice to achieve their goal. Linda scanned her environment for information that would be useful. She undertook market </a:t>
            </a:r>
            <a:r>
              <a:rPr lang="en-US" sz="1100" dirty="0">
                <a:latin typeface="Microsoft Sans Serif" panose="020B0604020202020204" pitchFamily="34" charset="0"/>
                <a:ea typeface="Microsoft Sans Serif" panose="020B0604020202020204" pitchFamily="34" charset="0"/>
                <a:cs typeface="Microsoft Sans Serif" panose="020B0604020202020204" pitchFamily="34" charset="0"/>
              </a:rPr>
              <a:t>research to find out whether such a course would be viable. She sought and secured the help of expert practitioners in the fashion industry who were in her personal </a:t>
            </a:r>
            <a:r>
              <a:rPr lang="en-US" sz="1100" dirty="0">
                <a:solidFill>
                  <a:srgbClr val="000000"/>
                </a:solidFill>
                <a:latin typeface="Microsoft Sans Serif" panose="020B0604020202020204" pitchFamily="34" charset="0"/>
                <a:ea typeface="Microsoft Sans Serif" panose="020B0604020202020204" pitchFamily="34" charset="0"/>
                <a:cs typeface="Microsoft Sans Serif" panose="020B0604020202020204" pitchFamily="34" charset="0"/>
              </a:rPr>
              <a:t>network of contacts. </a:t>
            </a:r>
            <a:r>
              <a:rPr lang="en-US" sz="1100" dirty="0">
                <a:latin typeface="Microsoft Sans Serif" panose="020B0604020202020204" pitchFamily="34" charset="0"/>
                <a:ea typeface="Microsoft Sans Serif" panose="020B0604020202020204" pitchFamily="34" charset="0"/>
                <a:cs typeface="Microsoft Sans Serif" panose="020B0604020202020204" pitchFamily="34" charset="0"/>
              </a:rPr>
              <a:t>After finding contributors she designed a framework for the content and coached and supported them, providing feedback on their contributions. With Mike’s help she became a skilled content editor and producer and learnt how to upload her courses to the portal. She had to engage and persuade the managers of some of the university’s systems that could not accommodate her innovation to adapt/develop their systems. She had to ensure that the designs met the university’s standards criteria for professional courses and ensure the course was validated through peer review.</a:t>
            </a:r>
            <a:endParaRPr lang="en-US" sz="1100" dirty="0">
              <a:solidFill>
                <a:srgbClr val="000000"/>
              </a:solidFill>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108549" name="Rectangle 8"/>
          <p:cNvSpPr>
            <a:spLocks noChangeArrowheads="1"/>
          </p:cNvSpPr>
          <p:nvPr/>
        </p:nvSpPr>
        <p:spPr bwMode="auto">
          <a:xfrm>
            <a:off x="-81886" y="60196"/>
            <a:ext cx="184731" cy="276999"/>
          </a:xfrm>
          <a:prstGeom prst="rect">
            <a:avLst/>
          </a:prstGeom>
          <a:noFill/>
          <a:ln w="9525">
            <a:noFill/>
            <a:miter lim="800000"/>
            <a:headEnd/>
            <a:tailEnd/>
          </a:ln>
        </p:spPr>
        <p:txBody>
          <a:bodyPr wrap="none" anchor="ctr">
            <a:spAutoFit/>
          </a:bodyPr>
          <a:lstStyle/>
          <a:p>
            <a:endParaRPr lang="en-US" sz="1200">
              <a:solidFill>
                <a:srgbClr val="000000"/>
              </a:solidFill>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108550" name="Rectangle 10"/>
          <p:cNvSpPr>
            <a:spLocks noChangeArrowheads="1"/>
          </p:cNvSpPr>
          <p:nvPr/>
        </p:nvSpPr>
        <p:spPr bwMode="auto">
          <a:xfrm>
            <a:off x="215902" y="-41662"/>
            <a:ext cx="184731" cy="276999"/>
          </a:xfrm>
          <a:prstGeom prst="rect">
            <a:avLst/>
          </a:prstGeom>
          <a:noFill/>
          <a:ln w="9525">
            <a:noFill/>
            <a:miter lim="800000"/>
            <a:headEnd/>
            <a:tailEnd/>
          </a:ln>
        </p:spPr>
        <p:txBody>
          <a:bodyPr wrap="none" anchor="ctr">
            <a:spAutoFit/>
          </a:bodyPr>
          <a:lstStyle/>
          <a:p>
            <a:endParaRPr lang="en-US" sz="1200">
              <a:solidFill>
                <a:srgbClr val="000000"/>
              </a:solidFill>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108551" name="Rectangle 13"/>
          <p:cNvSpPr>
            <a:spLocks noChangeArrowheads="1"/>
          </p:cNvSpPr>
          <p:nvPr/>
        </p:nvSpPr>
        <p:spPr bwMode="auto">
          <a:xfrm>
            <a:off x="215902" y="-226327"/>
            <a:ext cx="184731" cy="646331"/>
          </a:xfrm>
          <a:prstGeom prst="rect">
            <a:avLst/>
          </a:prstGeom>
          <a:noFill/>
          <a:ln w="9525">
            <a:noFill/>
            <a:miter lim="800000"/>
            <a:headEnd/>
            <a:tailEnd/>
          </a:ln>
        </p:spPr>
        <p:txBody>
          <a:bodyPr wrap="none" anchor="ctr">
            <a:spAutoFit/>
          </a:bodyPr>
          <a:lstStyle/>
          <a:p>
            <a:r>
              <a:rPr lang="en-GB" sz="1200">
                <a:solidFill>
                  <a:srgbClr val="000000"/>
                </a:solidFill>
                <a:latin typeface="Microsoft Sans Serif" panose="020B0604020202020204" pitchFamily="34" charset="0"/>
                <a:ea typeface="Microsoft Sans Serif" panose="020B0604020202020204" pitchFamily="34" charset="0"/>
                <a:cs typeface="Microsoft Sans Serif" panose="020B0604020202020204" pitchFamily="34" charset="0"/>
              </a:rPr>
              <a:t/>
            </a:r>
            <a:br>
              <a:rPr lang="en-GB" sz="1200">
                <a:solidFill>
                  <a:srgbClr val="000000"/>
                </a:solidFill>
                <a:latin typeface="Microsoft Sans Serif" panose="020B0604020202020204" pitchFamily="34" charset="0"/>
                <a:ea typeface="Microsoft Sans Serif" panose="020B0604020202020204" pitchFamily="34" charset="0"/>
                <a:cs typeface="Microsoft Sans Serif" panose="020B0604020202020204" pitchFamily="34" charset="0"/>
              </a:rPr>
            </a:br>
            <a:endParaRPr lang="en-GB" sz="1200">
              <a:solidFill>
                <a:srgbClr val="000000"/>
              </a:solidFill>
              <a:latin typeface="Microsoft Sans Serif" panose="020B0604020202020204" pitchFamily="34" charset="0"/>
              <a:ea typeface="Microsoft Sans Serif" panose="020B0604020202020204" pitchFamily="34" charset="0"/>
              <a:cs typeface="Microsoft Sans Serif" panose="020B0604020202020204" pitchFamily="34" charset="0"/>
            </a:endParaRPr>
          </a:p>
          <a:p>
            <a:endParaRPr lang="en-GB" sz="1200">
              <a:solidFill>
                <a:srgbClr val="000000"/>
              </a:solidFill>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cxnSp>
        <p:nvCxnSpPr>
          <p:cNvPr id="20" name="Straight Arrow Connector 19"/>
          <p:cNvCxnSpPr>
            <a:cxnSpLocks/>
          </p:cNvCxnSpPr>
          <p:nvPr/>
        </p:nvCxnSpPr>
        <p:spPr>
          <a:xfrm flipV="1">
            <a:off x="4612972" y="3352691"/>
            <a:ext cx="4356098" cy="19263"/>
          </a:xfrm>
          <a:prstGeom prst="straightConnector1">
            <a:avLst/>
          </a:prstGeom>
          <a:ln w="57150">
            <a:solidFill>
              <a:schemeClr val="bg1">
                <a:lumMod val="65000"/>
                <a:alpha val="25000"/>
              </a:schemeClr>
            </a:solidFill>
            <a:tailEnd type="arrow"/>
          </a:ln>
        </p:spPr>
        <p:style>
          <a:lnRef idx="2">
            <a:schemeClr val="accent1"/>
          </a:lnRef>
          <a:fillRef idx="0">
            <a:schemeClr val="accent1"/>
          </a:fillRef>
          <a:effectRef idx="1">
            <a:schemeClr val="accent1"/>
          </a:effectRef>
          <a:fontRef idx="minor">
            <a:schemeClr val="tx1"/>
          </a:fontRef>
        </p:style>
      </p:cxnSp>
      <p:sp>
        <p:nvSpPr>
          <p:cNvPr id="108555" name="Text Box 5"/>
          <p:cNvSpPr txBox="1">
            <a:spLocks noChangeArrowheads="1"/>
          </p:cNvSpPr>
          <p:nvPr/>
        </p:nvSpPr>
        <p:spPr bwMode="auto">
          <a:xfrm>
            <a:off x="6015332" y="3175730"/>
            <a:ext cx="944377" cy="432027"/>
          </a:xfrm>
          <a:prstGeom prst="rect">
            <a:avLst/>
          </a:prstGeom>
          <a:solidFill>
            <a:schemeClr val="bg1">
              <a:alpha val="56862"/>
            </a:schemeClr>
          </a:solidFill>
          <a:ln w="9525">
            <a:noFill/>
            <a:miter lim="800000"/>
            <a:headEnd/>
            <a:tailEnd/>
          </a:ln>
        </p:spPr>
        <p:txBody>
          <a:bodyPr tIns="91440" bIns="91440"/>
          <a:lstStyle/>
          <a:p>
            <a:r>
              <a:rPr lang="en-US" sz="1400" b="1" dirty="0">
                <a:solidFill>
                  <a:srgbClr val="000000"/>
                </a:solidFill>
                <a:latin typeface="Microsoft Sans Serif" panose="020B0604020202020204" pitchFamily="34" charset="0"/>
                <a:ea typeface="Microsoft Sans Serif" panose="020B0604020202020204" pitchFamily="34" charset="0"/>
                <a:cs typeface="Microsoft Sans Serif" panose="020B0604020202020204" pitchFamily="34" charset="0"/>
              </a:rPr>
              <a:t>FUTURE</a:t>
            </a:r>
          </a:p>
        </p:txBody>
      </p:sp>
      <p:sp>
        <p:nvSpPr>
          <p:cNvPr id="108556" name="Text Box 5"/>
          <p:cNvSpPr txBox="1">
            <a:spLocks noChangeArrowheads="1"/>
          </p:cNvSpPr>
          <p:nvPr/>
        </p:nvSpPr>
        <p:spPr bwMode="auto">
          <a:xfrm>
            <a:off x="5834187" y="2142970"/>
            <a:ext cx="3203575" cy="1040259"/>
          </a:xfrm>
          <a:prstGeom prst="rect">
            <a:avLst/>
          </a:prstGeom>
          <a:noFill/>
          <a:ln w="9525">
            <a:noFill/>
            <a:miter lim="800000"/>
            <a:headEnd/>
            <a:tailEnd/>
          </a:ln>
        </p:spPr>
        <p:txBody>
          <a:bodyPr tIns="91440" bIns="91440"/>
          <a:lstStyle/>
          <a:p>
            <a:pPr algn="ctr"/>
            <a:r>
              <a:rPr lang="en-US" sz="1200" b="1" dirty="0">
                <a:solidFill>
                  <a:srgbClr val="000000"/>
                </a:solidFill>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sz="1400" b="1" dirty="0">
                <a:solidFill>
                  <a:srgbClr val="000000"/>
                </a:solidFill>
                <a:latin typeface="Microsoft Sans Serif" panose="020B0604020202020204" pitchFamily="34" charset="0"/>
                <a:ea typeface="Microsoft Sans Serif" panose="020B0604020202020204" pitchFamily="34" charset="0"/>
                <a:cs typeface="Microsoft Sans Serif" panose="020B0604020202020204" pitchFamily="34" charset="0"/>
              </a:rPr>
              <a:t>AFFORDANCES </a:t>
            </a:r>
          </a:p>
          <a:p>
            <a:r>
              <a:rPr lang="en-US" sz="1100" dirty="0">
                <a:solidFill>
                  <a:srgbClr val="000000"/>
                </a:solidFill>
                <a:latin typeface="Microsoft Sans Serif" panose="020B0604020202020204" pitchFamily="34" charset="0"/>
                <a:ea typeface="Microsoft Sans Serif" panose="020B0604020202020204" pitchFamily="34" charset="0"/>
                <a:cs typeface="Microsoft Sans Serif" panose="020B0604020202020204" pitchFamily="34" charset="0"/>
              </a:rPr>
              <a:t>The possibilities for thinking &amp; action are in the vision for the project and its execution. They are in the expertise of Mike and his team, and in Linda’s professional network.</a:t>
            </a:r>
            <a:endParaRPr lang="en-US" sz="1200" dirty="0">
              <a:solidFill>
                <a:srgbClr val="000000"/>
              </a:solidFill>
              <a:latin typeface="Microsoft Sans Serif" panose="020B0604020202020204" pitchFamily="34" charset="0"/>
              <a:ea typeface="Microsoft Sans Serif" panose="020B0604020202020204" pitchFamily="34" charset="0"/>
              <a:cs typeface="Microsoft Sans Serif" panose="020B0604020202020204" pitchFamily="34" charset="0"/>
            </a:endParaRPr>
          </a:p>
          <a:p>
            <a:endParaRPr lang="en-US" sz="1200" dirty="0">
              <a:solidFill>
                <a:srgbClr val="000000"/>
              </a:solidFill>
              <a:latin typeface="Microsoft Sans Serif" panose="020B0604020202020204" pitchFamily="34" charset="0"/>
              <a:ea typeface="Microsoft Sans Serif" panose="020B0604020202020204" pitchFamily="34" charset="0"/>
              <a:cs typeface="Microsoft Sans Serif" panose="020B0604020202020204" pitchFamily="34" charset="0"/>
            </a:endParaRPr>
          </a:p>
          <a:p>
            <a:endParaRPr lang="en-US" sz="1200" dirty="0">
              <a:solidFill>
                <a:srgbClr val="000000"/>
              </a:solidFill>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28" name="Up-Down Arrow 27"/>
          <p:cNvSpPr/>
          <p:nvPr/>
        </p:nvSpPr>
        <p:spPr>
          <a:xfrm rot="6417516">
            <a:off x="4654327" y="3222530"/>
            <a:ext cx="129822" cy="742523"/>
          </a:xfrm>
          <a:prstGeom prst="upDownArrow">
            <a:avLst/>
          </a:prstGeom>
          <a:solidFill>
            <a:schemeClr val="bg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20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26" name="TextBox 25"/>
          <p:cNvSpPr txBox="1"/>
          <p:nvPr/>
        </p:nvSpPr>
        <p:spPr>
          <a:xfrm>
            <a:off x="5908372" y="3643725"/>
            <a:ext cx="3055206" cy="1969770"/>
          </a:xfrm>
          <a:prstGeom prst="rect">
            <a:avLst/>
          </a:prstGeom>
          <a:noFill/>
        </p:spPr>
        <p:txBody>
          <a:bodyPr wrap="square">
            <a:spAutoFit/>
          </a:bodyPr>
          <a:lstStyle/>
          <a:p>
            <a:pPr algn="ctr">
              <a:defRPr/>
            </a:pPr>
            <a:r>
              <a:rPr lang="en-US" sz="1400" b="1" dirty="0">
                <a:latin typeface="Microsoft Sans Serif" panose="020B0604020202020204" pitchFamily="34" charset="0"/>
                <a:ea typeface="Microsoft Sans Serif" panose="020B0604020202020204" pitchFamily="34" charset="0"/>
                <a:cs typeface="Microsoft Sans Serif" panose="020B0604020202020204" pitchFamily="34" charset="0"/>
              </a:rPr>
              <a:t>NEW VALUE &amp; MEANING</a:t>
            </a:r>
          </a:p>
          <a:p>
            <a:pPr>
              <a:defRPr/>
            </a:pPr>
            <a:r>
              <a:rPr lang="en-US" sz="1200" dirty="0">
                <a:latin typeface="Microsoft Sans Serif" panose="020B0604020202020204" pitchFamily="34" charset="0"/>
                <a:ea typeface="Microsoft Sans Serif" panose="020B0604020202020204" pitchFamily="34" charset="0"/>
                <a:cs typeface="Microsoft Sans Serif" panose="020B0604020202020204" pitchFamily="34" charset="0"/>
              </a:rPr>
              <a:t>Through their collaboration Linda &amp; Mike created new value for the university in the form of a high-quality on-line course for people working in the fashion industry. Their innovation caused a number of changes in university systems. Linda developed significant new capabilities and</a:t>
            </a:r>
          </a:p>
          <a:p>
            <a:pPr>
              <a:defRPr/>
            </a:pPr>
            <a:r>
              <a:rPr lang="en-US" sz="1200" dirty="0">
                <a:latin typeface="Microsoft Sans Serif" panose="020B0604020202020204" pitchFamily="34" charset="0"/>
                <a:ea typeface="Microsoft Sans Serif" panose="020B0604020202020204" pitchFamily="34" charset="0"/>
                <a:cs typeface="Microsoft Sans Serif" panose="020B0604020202020204" pitchFamily="34" charset="0"/>
              </a:rPr>
              <a:t>new levels of confidence and self-belief.</a:t>
            </a:r>
          </a:p>
          <a:p>
            <a:pPr algn="ctr">
              <a:defRPr/>
            </a:pPr>
            <a:r>
              <a:rPr lang="en-US" sz="1200" dirty="0">
                <a:latin typeface="Microsoft Sans Serif" panose="020B0604020202020204" pitchFamily="34" charset="0"/>
                <a:ea typeface="Microsoft Sans Serif" panose="020B0604020202020204" pitchFamily="34" charset="0"/>
                <a:cs typeface="Microsoft Sans Serif" panose="020B0604020202020204" pitchFamily="34" charset="0"/>
              </a:rPr>
              <a:t> </a:t>
            </a:r>
          </a:p>
        </p:txBody>
      </p:sp>
      <p:sp>
        <p:nvSpPr>
          <p:cNvPr id="27" name="Up-Down Arrow 27">
            <a:extLst>
              <a:ext uri="{FF2B5EF4-FFF2-40B4-BE49-F238E27FC236}">
                <a16:creationId xmlns:a16="http://schemas.microsoft.com/office/drawing/2014/main" xmlns="" id="{EF926622-45B4-4498-A73C-B2A3AA00E8B3}"/>
              </a:ext>
            </a:extLst>
          </p:cNvPr>
          <p:cNvSpPr/>
          <p:nvPr/>
        </p:nvSpPr>
        <p:spPr>
          <a:xfrm rot="9111725" flipH="1">
            <a:off x="4428409" y="3526605"/>
            <a:ext cx="123408" cy="655448"/>
          </a:xfrm>
          <a:prstGeom prst="upDownArrow">
            <a:avLst/>
          </a:prstGeom>
          <a:solidFill>
            <a:schemeClr val="bg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20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29" name="Rectangle 28">
            <a:extLst>
              <a:ext uri="{FF2B5EF4-FFF2-40B4-BE49-F238E27FC236}">
                <a16:creationId xmlns:a16="http://schemas.microsoft.com/office/drawing/2014/main" xmlns="" id="{6AB37A3E-1832-49B7-BFFF-A744524DFF31}"/>
              </a:ext>
            </a:extLst>
          </p:cNvPr>
          <p:cNvSpPr/>
          <p:nvPr/>
        </p:nvSpPr>
        <p:spPr>
          <a:xfrm>
            <a:off x="5567632" y="5425312"/>
            <a:ext cx="3894824" cy="1214692"/>
          </a:xfrm>
          <a:prstGeom prst="rect">
            <a:avLst/>
          </a:prstGeom>
        </p:spPr>
        <p:txBody>
          <a:bodyPr wrap="square">
            <a:spAutoFit/>
          </a:bodyPr>
          <a:lstStyle/>
          <a:p>
            <a:pPr algn="ctr">
              <a:lnSpc>
                <a:spcPct val="107000"/>
              </a:lnSpc>
            </a:pPr>
            <a:r>
              <a:rPr lang="en-US" sz="1400" b="1" dirty="0">
                <a:solidFill>
                  <a:srgbClr val="000000"/>
                </a:solidFill>
                <a:latin typeface="Microsoft Sans Serif" panose="020B0604020202020204" pitchFamily="34" charset="0"/>
                <a:ea typeface="Microsoft Sans Serif" panose="020B0604020202020204" pitchFamily="34" charset="0"/>
                <a:cs typeface="Microsoft Sans Serif" panose="020B0604020202020204" pitchFamily="34" charset="0"/>
              </a:rPr>
              <a:t>CONTEXTS</a:t>
            </a:r>
          </a:p>
          <a:p>
            <a:pPr>
              <a:lnSpc>
                <a:spcPct val="107000"/>
              </a:lnSpc>
            </a:pPr>
            <a:r>
              <a:rPr lang="en-US" sz="1100" dirty="0">
                <a:solidFill>
                  <a:srgbClr val="000000"/>
                </a:solidFill>
                <a:latin typeface="Microsoft Sans Serif" panose="020B0604020202020204" pitchFamily="34" charset="0"/>
                <a:ea typeface="Microsoft Sans Serif" panose="020B0604020202020204" pitchFamily="34" charset="0"/>
                <a:cs typeface="Microsoft Sans Serif" panose="020B0604020202020204" pitchFamily="34" charset="0"/>
              </a:rPr>
              <a:t>1) University stimulating innovation</a:t>
            </a:r>
          </a:p>
          <a:p>
            <a:pPr>
              <a:lnSpc>
                <a:spcPct val="107000"/>
              </a:lnSpc>
            </a:pPr>
            <a:r>
              <a:rPr lang="en-US" sz="1100" dirty="0">
                <a:solidFill>
                  <a:srgbClr val="000000"/>
                </a:solidFill>
                <a:latin typeface="Microsoft Sans Serif" panose="020B0604020202020204" pitchFamily="34" charset="0"/>
                <a:ea typeface="Microsoft Sans Serif" panose="020B0604020202020204" pitchFamily="34" charset="0"/>
                <a:cs typeface="Microsoft Sans Serif" panose="020B0604020202020204" pitchFamily="34" charset="0"/>
              </a:rPr>
              <a:t>2) School’s desire for on-line courses for industry </a:t>
            </a:r>
          </a:p>
          <a:p>
            <a:pPr>
              <a:lnSpc>
                <a:spcPct val="107000"/>
              </a:lnSpc>
            </a:pPr>
            <a:r>
              <a:rPr lang="en-US" sz="1100" dirty="0">
                <a:solidFill>
                  <a:srgbClr val="000000"/>
                </a:solidFill>
                <a:latin typeface="Microsoft Sans Serif" panose="020B0604020202020204" pitchFamily="34" charset="0"/>
                <a:ea typeface="Microsoft Sans Serif" panose="020B0604020202020204" pitchFamily="34" charset="0"/>
                <a:cs typeface="Microsoft Sans Serif" panose="020B0604020202020204" pitchFamily="34" charset="0"/>
              </a:rPr>
              <a:t>3) e-Centre’s need for exemplar courses</a:t>
            </a:r>
          </a:p>
          <a:p>
            <a:pPr>
              <a:lnSpc>
                <a:spcPct val="107000"/>
              </a:lnSpc>
            </a:pPr>
            <a:r>
              <a:rPr lang="en-US" sz="1100" dirty="0">
                <a:solidFill>
                  <a:srgbClr val="000000"/>
                </a:solidFill>
                <a:latin typeface="Microsoft Sans Serif" panose="020B0604020202020204" pitchFamily="34" charset="0"/>
                <a:ea typeface="Microsoft Sans Serif" panose="020B0604020202020204" pitchFamily="34" charset="0"/>
                <a:cs typeface="Microsoft Sans Serif" panose="020B0604020202020204" pitchFamily="34" charset="0"/>
              </a:rPr>
              <a:t>4) Linda’s desire to challenge herself by doing </a:t>
            </a:r>
          </a:p>
          <a:p>
            <a:pPr>
              <a:lnSpc>
                <a:spcPct val="107000"/>
              </a:lnSpc>
            </a:pPr>
            <a:r>
              <a:rPr lang="en-US" sz="1100" dirty="0">
                <a:solidFill>
                  <a:srgbClr val="000000"/>
                </a:solidFill>
                <a:latin typeface="Microsoft Sans Serif" panose="020B0604020202020204" pitchFamily="34" charset="0"/>
                <a:ea typeface="Microsoft Sans Serif" panose="020B0604020202020204" pitchFamily="34" charset="0"/>
                <a:cs typeface="Microsoft Sans Serif" panose="020B0604020202020204" pitchFamily="34" charset="0"/>
              </a:rPr>
              <a:t>something she had not done before.</a:t>
            </a:r>
            <a:endParaRPr lang="en-US" sz="1100"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32" name="Text Box 15">
            <a:extLst>
              <a:ext uri="{FF2B5EF4-FFF2-40B4-BE49-F238E27FC236}">
                <a16:creationId xmlns:a16="http://schemas.microsoft.com/office/drawing/2014/main" xmlns="" id="{4D1FD1C5-2A80-413E-ABE2-01D5600B4824}"/>
              </a:ext>
            </a:extLst>
          </p:cNvPr>
          <p:cNvSpPr txBox="1">
            <a:spLocks noChangeArrowheads="1"/>
          </p:cNvSpPr>
          <p:nvPr/>
        </p:nvSpPr>
        <p:spPr bwMode="auto">
          <a:xfrm>
            <a:off x="215901" y="336125"/>
            <a:ext cx="3387115" cy="1323439"/>
          </a:xfrm>
          <a:prstGeom prst="rect">
            <a:avLst/>
          </a:prstGeom>
          <a:noFill/>
          <a:ln w="9525">
            <a:noFill/>
            <a:miter lim="800000"/>
            <a:headEnd/>
            <a:tailEnd/>
          </a:ln>
        </p:spPr>
        <p:txBody>
          <a:bodyPr wrap="square">
            <a:spAutoFit/>
          </a:bodyPr>
          <a:lstStyle/>
          <a:p>
            <a:pPr algn="ctr"/>
            <a:r>
              <a:rPr lang="en-GB" sz="1400" b="1" dirty="0">
                <a:solidFill>
                  <a:srgbClr val="000000"/>
                </a:solidFill>
                <a:latin typeface="Microsoft Sans Serif" panose="020B0604020202020204" pitchFamily="34" charset="0"/>
                <a:ea typeface="Microsoft Sans Serif" panose="020B0604020202020204" pitchFamily="34" charset="0"/>
                <a:cs typeface="Microsoft Sans Serif" panose="020B0604020202020204" pitchFamily="34" charset="0"/>
              </a:rPr>
              <a:t>PLACE &amp; SPACES</a:t>
            </a:r>
          </a:p>
          <a:p>
            <a:r>
              <a:rPr lang="en-GB" sz="1100" dirty="0">
                <a:solidFill>
                  <a:srgbClr val="000000"/>
                </a:solidFill>
                <a:latin typeface="Microsoft Sans Serif" panose="020B0604020202020204" pitchFamily="34" charset="0"/>
                <a:ea typeface="Microsoft Sans Serif" panose="020B0604020202020204" pitchFamily="34" charset="0"/>
                <a:cs typeface="Microsoft Sans Serif" panose="020B0604020202020204" pitchFamily="34" charset="0"/>
              </a:rPr>
              <a:t>The university environment with its culture, structures and infrastructures provides the</a:t>
            </a:r>
          </a:p>
          <a:p>
            <a:r>
              <a:rPr lang="en-GB" sz="1100" dirty="0">
                <a:solidFill>
                  <a:srgbClr val="000000"/>
                </a:solidFill>
                <a:latin typeface="Microsoft Sans Serif" panose="020B0604020202020204" pitchFamily="34" charset="0"/>
                <a:ea typeface="Microsoft Sans Serif" panose="020B0604020202020204" pitchFamily="34" charset="0"/>
                <a:cs typeface="Microsoft Sans Serif" panose="020B0604020202020204" pitchFamily="34" charset="0"/>
              </a:rPr>
              <a:t>setting for the situated learning. As Linda</a:t>
            </a:r>
          </a:p>
          <a:p>
            <a:r>
              <a:rPr lang="en-GB" sz="1100" dirty="0">
                <a:solidFill>
                  <a:srgbClr val="000000"/>
                </a:solidFill>
                <a:latin typeface="Microsoft Sans Serif" panose="020B0604020202020204" pitchFamily="34" charset="0"/>
                <a:ea typeface="Microsoft Sans Serif" panose="020B0604020202020204" pitchFamily="34" charset="0"/>
                <a:cs typeface="Microsoft Sans Serif" panose="020B0604020202020204" pitchFamily="34" charset="0"/>
              </a:rPr>
              <a:t>begins her project she enters a liminal space. </a:t>
            </a:r>
          </a:p>
          <a:p>
            <a:r>
              <a:rPr lang="en-GB" sz="1100" dirty="0">
                <a:solidFill>
                  <a:srgbClr val="000000"/>
                </a:solidFill>
                <a:latin typeface="Microsoft Sans Serif" panose="020B0604020202020204" pitchFamily="34" charset="0"/>
                <a:ea typeface="Microsoft Sans Serif" panose="020B0604020202020204" pitchFamily="34" charset="0"/>
                <a:cs typeface="Microsoft Sans Serif" panose="020B0604020202020204" pitchFamily="34" charset="0"/>
              </a:rPr>
              <a:t>Her cognitive spaces are rich in inquiry, research, help seeking, conversation and negotiation.</a:t>
            </a:r>
          </a:p>
        </p:txBody>
      </p:sp>
      <p:sp>
        <p:nvSpPr>
          <p:cNvPr id="33" name="Text Box 5">
            <a:extLst>
              <a:ext uri="{FF2B5EF4-FFF2-40B4-BE49-F238E27FC236}">
                <a16:creationId xmlns:a16="http://schemas.microsoft.com/office/drawing/2014/main" xmlns="" id="{A12EBD99-CFC3-4DAC-A9B0-DCFCA7E3B9A2}"/>
              </a:ext>
            </a:extLst>
          </p:cNvPr>
          <p:cNvSpPr txBox="1">
            <a:spLocks noChangeArrowheads="1"/>
          </p:cNvSpPr>
          <p:nvPr/>
        </p:nvSpPr>
        <p:spPr bwMode="auto">
          <a:xfrm>
            <a:off x="7032379" y="2920664"/>
            <a:ext cx="1449008" cy="432027"/>
          </a:xfrm>
          <a:prstGeom prst="rect">
            <a:avLst/>
          </a:prstGeom>
          <a:solidFill>
            <a:schemeClr val="bg1">
              <a:alpha val="56862"/>
            </a:schemeClr>
          </a:solidFill>
          <a:ln w="9525">
            <a:noFill/>
            <a:miter lim="800000"/>
            <a:headEnd/>
            <a:tailEnd/>
          </a:ln>
        </p:spPr>
        <p:txBody>
          <a:bodyPr tIns="91440" bIns="91440"/>
          <a:lstStyle/>
          <a:p>
            <a:pPr algn="ctr"/>
            <a:endParaRPr lang="en-US" sz="1200" dirty="0">
              <a:solidFill>
                <a:srgbClr val="000000"/>
              </a:solidFill>
              <a:latin typeface="Microsoft Sans Serif" panose="020B0604020202020204" pitchFamily="34" charset="0"/>
              <a:ea typeface="Microsoft Sans Serif" panose="020B0604020202020204" pitchFamily="34" charset="0"/>
              <a:cs typeface="Microsoft Sans Serif" panose="020B0604020202020204" pitchFamily="34" charset="0"/>
            </a:endParaRPr>
          </a:p>
          <a:p>
            <a:pPr algn="ctr"/>
            <a:r>
              <a:rPr lang="en-US" sz="1200" dirty="0">
                <a:solidFill>
                  <a:srgbClr val="000000"/>
                </a:solidFill>
                <a:latin typeface="Microsoft Sans Serif" panose="020B0604020202020204" pitchFamily="34" charset="0"/>
                <a:ea typeface="Microsoft Sans Serif" panose="020B0604020202020204" pitchFamily="34" charset="0"/>
                <a:cs typeface="Microsoft Sans Serif" panose="020B0604020202020204" pitchFamily="34" charset="0"/>
              </a:rPr>
              <a:t>Implementation of </a:t>
            </a:r>
          </a:p>
          <a:p>
            <a:pPr algn="ctr"/>
            <a:r>
              <a:rPr lang="en-US" sz="1200" dirty="0">
                <a:solidFill>
                  <a:srgbClr val="000000"/>
                </a:solidFill>
                <a:latin typeface="Microsoft Sans Serif" panose="020B0604020202020204" pitchFamily="34" charset="0"/>
                <a:ea typeface="Microsoft Sans Serif" panose="020B0604020202020204" pitchFamily="34" charset="0"/>
                <a:cs typeface="Microsoft Sans Serif" panose="020B0604020202020204" pitchFamily="34" charset="0"/>
              </a:rPr>
              <a:t>the on-line course</a:t>
            </a:r>
          </a:p>
          <a:p>
            <a:pPr algn="ctr"/>
            <a:endParaRPr lang="en-US" sz="1200" dirty="0">
              <a:solidFill>
                <a:srgbClr val="000000"/>
              </a:solidFill>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cxnSp>
        <p:nvCxnSpPr>
          <p:cNvPr id="37" name="Straight Arrow Connector 36">
            <a:extLst>
              <a:ext uri="{FF2B5EF4-FFF2-40B4-BE49-F238E27FC236}">
                <a16:creationId xmlns:a16="http://schemas.microsoft.com/office/drawing/2014/main" xmlns="" id="{CFA4CB70-D837-4AED-9CE9-B1CD0E360DC7}"/>
              </a:ext>
            </a:extLst>
          </p:cNvPr>
          <p:cNvCxnSpPr>
            <a:cxnSpLocks/>
          </p:cNvCxnSpPr>
          <p:nvPr/>
        </p:nvCxnSpPr>
        <p:spPr>
          <a:xfrm flipV="1">
            <a:off x="308267" y="3316555"/>
            <a:ext cx="2709950" cy="18945"/>
          </a:xfrm>
          <a:prstGeom prst="straightConnector1">
            <a:avLst/>
          </a:prstGeom>
          <a:ln w="57150">
            <a:solidFill>
              <a:schemeClr val="bg1">
                <a:lumMod val="65000"/>
                <a:alpha val="25000"/>
              </a:schemeClr>
            </a:solidFill>
            <a:tailEnd type="arrow"/>
          </a:ln>
        </p:spPr>
        <p:style>
          <a:lnRef idx="2">
            <a:schemeClr val="accent1"/>
          </a:lnRef>
          <a:fillRef idx="0">
            <a:schemeClr val="accent1"/>
          </a:fillRef>
          <a:effectRef idx="1">
            <a:schemeClr val="accent1"/>
          </a:effectRef>
          <a:fontRef idx="minor">
            <a:schemeClr val="tx1"/>
          </a:fontRef>
        </p:style>
      </p:cxnSp>
      <p:sp>
        <p:nvSpPr>
          <p:cNvPr id="39" name="Text Box 15">
            <a:extLst>
              <a:ext uri="{FF2B5EF4-FFF2-40B4-BE49-F238E27FC236}">
                <a16:creationId xmlns:a16="http://schemas.microsoft.com/office/drawing/2014/main" xmlns="" id="{058A3F31-0FD4-42C1-8601-5A154E048FB0}"/>
              </a:ext>
            </a:extLst>
          </p:cNvPr>
          <p:cNvSpPr txBox="1">
            <a:spLocks noChangeArrowheads="1"/>
          </p:cNvSpPr>
          <p:nvPr/>
        </p:nvSpPr>
        <p:spPr bwMode="auto">
          <a:xfrm>
            <a:off x="1248364" y="3182999"/>
            <a:ext cx="661095" cy="307777"/>
          </a:xfrm>
          <a:prstGeom prst="rect">
            <a:avLst/>
          </a:prstGeom>
          <a:solidFill>
            <a:schemeClr val="bg1">
              <a:alpha val="58038"/>
            </a:schemeClr>
          </a:solidFill>
          <a:ln w="9525">
            <a:noFill/>
            <a:miter lim="800000"/>
            <a:headEnd/>
            <a:tailEnd/>
          </a:ln>
        </p:spPr>
        <p:txBody>
          <a:bodyPr wrap="square">
            <a:spAutoFit/>
          </a:bodyPr>
          <a:lstStyle/>
          <a:p>
            <a:r>
              <a:rPr lang="en-GB" sz="1400" b="1" dirty="0">
                <a:solidFill>
                  <a:srgbClr val="000000"/>
                </a:solidFill>
                <a:latin typeface="Microsoft Sans Serif" panose="020B0604020202020204" pitchFamily="34" charset="0"/>
                <a:ea typeface="Microsoft Sans Serif" panose="020B0604020202020204" pitchFamily="34" charset="0"/>
                <a:cs typeface="Microsoft Sans Serif" panose="020B0604020202020204" pitchFamily="34" charset="0"/>
              </a:rPr>
              <a:t>PAST</a:t>
            </a:r>
          </a:p>
        </p:txBody>
      </p:sp>
      <p:pic>
        <p:nvPicPr>
          <p:cNvPr id="2" name="Picture 1">
            <a:extLst>
              <a:ext uri="{FF2B5EF4-FFF2-40B4-BE49-F238E27FC236}">
                <a16:creationId xmlns:a16="http://schemas.microsoft.com/office/drawing/2014/main" xmlns="" id="{F9137EF2-16FF-4540-9FEA-D41A92279F50}"/>
              </a:ext>
            </a:extLst>
          </p:cNvPr>
          <p:cNvPicPr>
            <a:picLocks noChangeAspect="1"/>
          </p:cNvPicPr>
          <p:nvPr/>
        </p:nvPicPr>
        <p:blipFill>
          <a:blip r:embed="rId3"/>
          <a:stretch>
            <a:fillRect/>
          </a:stretch>
        </p:blipFill>
        <p:spPr>
          <a:xfrm>
            <a:off x="3339268" y="2745010"/>
            <a:ext cx="2478244" cy="1725494"/>
          </a:xfrm>
          <a:prstGeom prst="rect">
            <a:avLst/>
          </a:prstGeom>
        </p:spPr>
      </p:pic>
      <p:sp>
        <p:nvSpPr>
          <p:cNvPr id="34" name="Speech Bubble: Rectangle with Corners Rounded 33">
            <a:extLst>
              <a:ext uri="{FF2B5EF4-FFF2-40B4-BE49-F238E27FC236}">
                <a16:creationId xmlns:a16="http://schemas.microsoft.com/office/drawing/2014/main" xmlns="" id="{69D5440D-DCE5-4FA7-B140-CF0E4098560B}"/>
              </a:ext>
            </a:extLst>
          </p:cNvPr>
          <p:cNvSpPr/>
          <p:nvPr/>
        </p:nvSpPr>
        <p:spPr>
          <a:xfrm>
            <a:off x="5914191" y="3689778"/>
            <a:ext cx="2998568" cy="1753328"/>
          </a:xfrm>
          <a:prstGeom prst="wedgeRoundRectCallout">
            <a:avLst>
              <a:gd name="adj1" fmla="val -116702"/>
              <a:gd name="adj2" fmla="val -30879"/>
              <a:gd name="adj3" fmla="val 16667"/>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pic>
        <p:nvPicPr>
          <p:cNvPr id="5" name="Picture 4">
            <a:extLst>
              <a:ext uri="{FF2B5EF4-FFF2-40B4-BE49-F238E27FC236}">
                <a16:creationId xmlns:a16="http://schemas.microsoft.com/office/drawing/2014/main" xmlns="" id="{D5FA45C3-3D10-41E2-9453-40D1906C4C41}"/>
              </a:ext>
            </a:extLst>
          </p:cNvPr>
          <p:cNvPicPr>
            <a:picLocks noChangeAspect="1"/>
          </p:cNvPicPr>
          <p:nvPr/>
        </p:nvPicPr>
        <p:blipFill>
          <a:blip r:embed="rId4"/>
          <a:stretch>
            <a:fillRect/>
          </a:stretch>
        </p:blipFill>
        <p:spPr>
          <a:xfrm>
            <a:off x="3339268" y="2456375"/>
            <a:ext cx="2456392" cy="198543"/>
          </a:xfrm>
          <a:prstGeom prst="rect">
            <a:avLst/>
          </a:prstGeom>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xmlns="" id="{B0C8AF98-0805-4BA2-8931-8715FB85CAE8}"/>
              </a:ext>
            </a:extLst>
          </p:cNvPr>
          <p:cNvSpPr/>
          <p:nvPr/>
        </p:nvSpPr>
        <p:spPr>
          <a:xfrm>
            <a:off x="294180" y="538949"/>
            <a:ext cx="8824082" cy="4124206"/>
          </a:xfrm>
          <a:prstGeom prst="rect">
            <a:avLst/>
          </a:prstGeom>
        </p:spPr>
        <p:txBody>
          <a:bodyPr wrap="square">
            <a:spAutoFit/>
          </a:bodyPr>
          <a:lstStyle/>
          <a:p>
            <a:endParaRPr lang="en-US" sz="1400" dirty="0">
              <a:solidFill>
                <a:srgbClr val="000000"/>
              </a:solidFill>
              <a:latin typeface="Arial Narrow" panose="020B0606020202030204" pitchFamily="34" charset="0"/>
            </a:endParaRPr>
          </a:p>
          <a:p>
            <a:r>
              <a:rPr lang="en-US" sz="2400" dirty="0">
                <a:solidFill>
                  <a:srgbClr val="000000"/>
                </a:solidFill>
                <a:latin typeface="Arial Narrow" panose="020B0606020202030204" pitchFamily="34" charset="0"/>
              </a:rPr>
              <a:t>“We do not learn from experience—we learn from reflecting on experience”</a:t>
            </a:r>
          </a:p>
          <a:p>
            <a:r>
              <a:rPr lang="en-US" sz="2400" dirty="0">
                <a:solidFill>
                  <a:srgbClr val="000000"/>
                </a:solidFill>
                <a:latin typeface="Arial Narrow" panose="020B0606020202030204" pitchFamily="34" charset="0"/>
              </a:rPr>
              <a:t>(John Dewey 1916)</a:t>
            </a:r>
          </a:p>
          <a:p>
            <a:endParaRPr lang="en-US" sz="1000" dirty="0">
              <a:solidFill>
                <a:srgbClr val="000000"/>
              </a:solidFill>
              <a:latin typeface="Arial Narrow" panose="020B0606020202030204" pitchFamily="34" charset="0"/>
            </a:endParaRPr>
          </a:p>
          <a:p>
            <a:endParaRPr lang="en-US" sz="1000" dirty="0">
              <a:solidFill>
                <a:srgbClr val="000000"/>
              </a:solidFill>
              <a:latin typeface="Arial Narrow" panose="020B0606020202030204" pitchFamily="34" charset="0"/>
            </a:endParaRPr>
          </a:p>
          <a:p>
            <a:r>
              <a:rPr lang="en-US" sz="2400" dirty="0">
                <a:solidFill>
                  <a:srgbClr val="000000"/>
                </a:solidFill>
                <a:latin typeface="Arial Narrow" panose="020B0606020202030204" pitchFamily="34" charset="0"/>
              </a:rPr>
              <a:t>It is more beneficial to articulate and codify experience than accumulate similar additional experience. What is learned through reflection can lead to enhanced performance through increased self-efficacy. </a:t>
            </a:r>
          </a:p>
          <a:p>
            <a:r>
              <a:rPr lang="en-US" sz="2000" i="1" dirty="0">
                <a:solidFill>
                  <a:srgbClr val="000000"/>
                </a:solidFill>
                <a:latin typeface="Arial Narrow" panose="020B0606020202030204" pitchFamily="34" charset="0"/>
              </a:rPr>
              <a:t>(Stefano et al (2016) Making Experience Count: The role of reflection in individual learning  Working Paper 14-093 Harvard Business School)</a:t>
            </a:r>
          </a:p>
          <a:p>
            <a:endParaRPr lang="en-US" sz="1000" i="1" dirty="0">
              <a:solidFill>
                <a:srgbClr val="000000"/>
              </a:solidFill>
              <a:latin typeface="Arial Narrow" panose="020B0606020202030204" pitchFamily="34" charset="0"/>
            </a:endParaRPr>
          </a:p>
          <a:p>
            <a:endParaRPr lang="en-US" sz="1000" dirty="0">
              <a:solidFill>
                <a:srgbClr val="000000"/>
              </a:solidFill>
              <a:latin typeface="Arial Narrow" panose="020B0606020202030204" pitchFamily="34" charset="0"/>
            </a:endParaRPr>
          </a:p>
          <a:p>
            <a:r>
              <a:rPr lang="en-US" sz="2400" dirty="0">
                <a:solidFill>
                  <a:srgbClr val="000000"/>
                </a:solidFill>
                <a:latin typeface="Arial Narrow" panose="020B0606020202030204" pitchFamily="34" charset="0"/>
              </a:rPr>
              <a:t>Metacognition is essential to the epistemology of practice &amp; self-regulatory models of learning at the core of an ecology of practice</a:t>
            </a:r>
          </a:p>
        </p:txBody>
      </p:sp>
      <p:sp>
        <p:nvSpPr>
          <p:cNvPr id="7" name="Rectangle 6">
            <a:extLst>
              <a:ext uri="{FF2B5EF4-FFF2-40B4-BE49-F238E27FC236}">
                <a16:creationId xmlns:a16="http://schemas.microsoft.com/office/drawing/2014/main" xmlns="" id="{1CEDDC1F-C46D-45E0-8717-6D73FBC88E5A}"/>
              </a:ext>
            </a:extLst>
          </p:cNvPr>
          <p:cNvSpPr/>
          <p:nvPr/>
        </p:nvSpPr>
        <p:spPr>
          <a:xfrm>
            <a:off x="305780" y="4974479"/>
            <a:ext cx="8964488" cy="1938992"/>
          </a:xfrm>
          <a:prstGeom prst="rect">
            <a:avLst/>
          </a:prstGeom>
        </p:spPr>
        <p:txBody>
          <a:bodyPr wrap="square">
            <a:spAutoFit/>
          </a:bodyPr>
          <a:lstStyle/>
          <a:p>
            <a:r>
              <a:rPr lang="en-US" sz="2400" b="1" dirty="0">
                <a:latin typeface="Arial Narrow" panose="020B0606020202030204" pitchFamily="34" charset="0"/>
              </a:rPr>
              <a:t>Gaining a footing in the landscape of learning ecologies requires us to dive into the landscape and spend time reflecting on and analyzing our own experiences. Like the geologist, the first step in understanding an unknown landscape is to map it.</a:t>
            </a:r>
          </a:p>
          <a:p>
            <a:endParaRPr lang="en-US" sz="2400" b="1" dirty="0">
              <a:latin typeface="Arial Narrow" panose="020B0606020202030204" pitchFamily="34" charset="0"/>
            </a:endParaRPr>
          </a:p>
        </p:txBody>
      </p:sp>
      <p:pic>
        <p:nvPicPr>
          <p:cNvPr id="2" name="Picture 1">
            <a:extLst>
              <a:ext uri="{FF2B5EF4-FFF2-40B4-BE49-F238E27FC236}">
                <a16:creationId xmlns:a16="http://schemas.microsoft.com/office/drawing/2014/main" xmlns="" id="{3E361864-72C7-482E-BE96-D142DBA036BF}"/>
              </a:ext>
            </a:extLst>
          </p:cNvPr>
          <p:cNvPicPr>
            <a:picLocks noChangeAspect="1"/>
          </p:cNvPicPr>
          <p:nvPr/>
        </p:nvPicPr>
        <p:blipFill>
          <a:blip r:embed="rId2"/>
          <a:stretch>
            <a:fillRect/>
          </a:stretch>
        </p:blipFill>
        <p:spPr>
          <a:xfrm>
            <a:off x="1115616" y="249623"/>
            <a:ext cx="3590605" cy="289326"/>
          </a:xfrm>
          <a:prstGeom prst="rect">
            <a:avLst/>
          </a:prstGeom>
        </p:spPr>
      </p:pic>
      <p:pic>
        <p:nvPicPr>
          <p:cNvPr id="3" name="Picture 2">
            <a:extLst>
              <a:ext uri="{FF2B5EF4-FFF2-40B4-BE49-F238E27FC236}">
                <a16:creationId xmlns:a16="http://schemas.microsoft.com/office/drawing/2014/main" xmlns="" id="{687AF300-1FAD-4D82-A68F-F2F43D13587B}"/>
              </a:ext>
            </a:extLst>
          </p:cNvPr>
          <p:cNvPicPr>
            <a:picLocks noChangeAspect="1"/>
          </p:cNvPicPr>
          <p:nvPr/>
        </p:nvPicPr>
        <p:blipFill>
          <a:blip r:embed="rId3"/>
          <a:stretch>
            <a:fillRect/>
          </a:stretch>
        </p:blipFill>
        <p:spPr>
          <a:xfrm>
            <a:off x="4788024" y="251715"/>
            <a:ext cx="2952328" cy="272409"/>
          </a:xfrm>
          <a:prstGeom prst="rect">
            <a:avLst/>
          </a:prstGeom>
        </p:spPr>
      </p:pic>
    </p:spTree>
    <p:extLst>
      <p:ext uri="{BB962C8B-B14F-4D97-AF65-F5344CB8AC3E}">
        <p14:creationId xmlns:p14="http://schemas.microsoft.com/office/powerpoint/2010/main" val="23508760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CCB4748F-7890-4D7F-BEA2-7F021FA0B931}"/>
              </a:ext>
            </a:extLst>
          </p:cNvPr>
          <p:cNvPicPr>
            <a:picLocks noChangeAspect="1"/>
          </p:cNvPicPr>
          <p:nvPr/>
        </p:nvPicPr>
        <p:blipFill>
          <a:blip r:embed="rId2"/>
          <a:stretch>
            <a:fillRect/>
          </a:stretch>
        </p:blipFill>
        <p:spPr>
          <a:xfrm>
            <a:off x="140021" y="706063"/>
            <a:ext cx="8863957" cy="5338173"/>
          </a:xfrm>
          <a:prstGeom prst="rect">
            <a:avLst/>
          </a:prstGeom>
        </p:spPr>
      </p:pic>
      <p:pic>
        <p:nvPicPr>
          <p:cNvPr id="7" name="Picture 6">
            <a:extLst>
              <a:ext uri="{FF2B5EF4-FFF2-40B4-BE49-F238E27FC236}">
                <a16:creationId xmlns:a16="http://schemas.microsoft.com/office/drawing/2014/main" xmlns="" id="{3D3933BF-264E-4E50-953B-E7BF7CE74476}"/>
              </a:ext>
            </a:extLst>
          </p:cNvPr>
          <p:cNvPicPr>
            <a:picLocks noChangeAspect="1"/>
          </p:cNvPicPr>
          <p:nvPr/>
        </p:nvPicPr>
        <p:blipFill>
          <a:blip r:embed="rId3"/>
          <a:stretch>
            <a:fillRect/>
          </a:stretch>
        </p:blipFill>
        <p:spPr>
          <a:xfrm>
            <a:off x="439607" y="827131"/>
            <a:ext cx="1213851" cy="1152128"/>
          </a:xfrm>
          <a:prstGeom prst="rect">
            <a:avLst/>
          </a:prstGeom>
        </p:spPr>
      </p:pic>
      <p:sp>
        <p:nvSpPr>
          <p:cNvPr id="3" name="TextBox 2">
            <a:extLst>
              <a:ext uri="{FF2B5EF4-FFF2-40B4-BE49-F238E27FC236}">
                <a16:creationId xmlns:a16="http://schemas.microsoft.com/office/drawing/2014/main" xmlns="" id="{32DB3D42-3CCC-4C57-91B5-D22D5780561A}"/>
              </a:ext>
            </a:extLst>
          </p:cNvPr>
          <p:cNvSpPr txBox="1"/>
          <p:nvPr/>
        </p:nvSpPr>
        <p:spPr>
          <a:xfrm>
            <a:off x="313639" y="1930273"/>
            <a:ext cx="154597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Arun Pradhan</a:t>
            </a:r>
          </a:p>
        </p:txBody>
      </p:sp>
      <p:pic>
        <p:nvPicPr>
          <p:cNvPr id="4" name="Picture 3">
            <a:extLst>
              <a:ext uri="{FF2B5EF4-FFF2-40B4-BE49-F238E27FC236}">
                <a16:creationId xmlns:a16="http://schemas.microsoft.com/office/drawing/2014/main" xmlns="" id="{1B348EBC-B73F-4656-B2F8-FF19D7F232EE}"/>
              </a:ext>
            </a:extLst>
          </p:cNvPr>
          <p:cNvPicPr>
            <a:picLocks noChangeAspect="1"/>
          </p:cNvPicPr>
          <p:nvPr/>
        </p:nvPicPr>
        <p:blipFill>
          <a:blip r:embed="rId4"/>
          <a:stretch>
            <a:fillRect/>
          </a:stretch>
        </p:blipFill>
        <p:spPr>
          <a:xfrm>
            <a:off x="439607" y="330465"/>
            <a:ext cx="2666422" cy="237015"/>
          </a:xfrm>
          <a:prstGeom prst="rect">
            <a:avLst/>
          </a:prstGeom>
        </p:spPr>
      </p:pic>
      <p:sp>
        <p:nvSpPr>
          <p:cNvPr id="8" name="Rectangle 7">
            <a:extLst>
              <a:ext uri="{FF2B5EF4-FFF2-40B4-BE49-F238E27FC236}">
                <a16:creationId xmlns:a16="http://schemas.microsoft.com/office/drawing/2014/main" xmlns="" id="{2BBE3E1B-9F2B-46A1-8051-DAF184FE24C4}"/>
              </a:ext>
            </a:extLst>
          </p:cNvPr>
          <p:cNvSpPr/>
          <p:nvPr/>
        </p:nvSpPr>
        <p:spPr>
          <a:xfrm>
            <a:off x="313639" y="6044236"/>
            <a:ext cx="10399976" cy="671915"/>
          </a:xfrm>
          <a:prstGeom prst="rect">
            <a:avLst/>
          </a:prstGeom>
        </p:spPr>
        <p:txBody>
          <a:bodyPr wrap="square">
            <a:spAutoFit/>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Narrow" panose="020B0606020202030204" pitchFamily="34" charset="0"/>
                <a:ea typeface="Calibri" panose="020F0502020204030204" pitchFamily="34" charset="0"/>
                <a:cs typeface="Calibri" panose="020F0502020204030204" pitchFamily="34" charset="0"/>
              </a:rPr>
              <a:t>Pradhan, A. (2017) Reframing 70:20:10, The Anatomy of Workflow Learning </a:t>
            </a:r>
            <a:r>
              <a:rPr kumimoji="0" lang="en-US" sz="1800" b="0" i="0" u="sng" strike="noStrike" kern="1200" cap="none" spc="0" normalizeH="0" baseline="0" noProof="0" dirty="0">
                <a:ln>
                  <a:noFill/>
                </a:ln>
                <a:solidFill>
                  <a:srgbClr val="0563C1"/>
                </a:solidFill>
                <a:effectLst/>
                <a:uLnTx/>
                <a:uFillTx/>
                <a:latin typeface="Arial Narrow" panose="020B0606020202030204" pitchFamily="34" charset="0"/>
                <a:ea typeface="Calibri" panose="020F0502020204030204" pitchFamily="34" charset="0"/>
                <a:cs typeface="Calibri" panose="020F0502020204030204" pitchFamily="34" charset="0"/>
                <a:hlinkClick r:id="rId5"/>
              </a:rPr>
              <a:t>http://design4performance.com/2017/01/28/reframing-702010-the-anatomy-of-workflow-learning/</a:t>
            </a:r>
            <a:endParaRPr kumimoji="0" lang="en-US" sz="2800" b="0" i="0" u="none" strike="noStrike" kern="1200" cap="none" spc="0" normalizeH="0" baseline="0" noProof="0" dirty="0">
              <a:ln>
                <a:noFill/>
              </a:ln>
              <a:solidFill>
                <a:prstClr val="black"/>
              </a:solidFill>
              <a:effectLst/>
              <a:uLnTx/>
              <a:uFillTx/>
              <a:latin typeface="Arial Narrow" panose="020B0606020202030204" pitchFamily="34" charset="0"/>
              <a:ea typeface="Calibri" panose="020F0502020204030204" pitchFamily="34" charset="0"/>
              <a:cs typeface="Times New Roman" panose="02020603050405020304" pitchFamily="18" charset="0"/>
            </a:endParaRPr>
          </a:p>
        </p:txBody>
      </p:sp>
      <p:pic>
        <p:nvPicPr>
          <p:cNvPr id="2" name="Picture 1">
            <a:extLst>
              <a:ext uri="{FF2B5EF4-FFF2-40B4-BE49-F238E27FC236}">
                <a16:creationId xmlns:a16="http://schemas.microsoft.com/office/drawing/2014/main" xmlns="" id="{2AF99857-C4FC-4555-B2B8-7CEC04B65088}"/>
              </a:ext>
            </a:extLst>
          </p:cNvPr>
          <p:cNvPicPr>
            <a:picLocks noChangeAspect="1"/>
          </p:cNvPicPr>
          <p:nvPr/>
        </p:nvPicPr>
        <p:blipFill>
          <a:blip r:embed="rId6"/>
          <a:stretch>
            <a:fillRect/>
          </a:stretch>
        </p:blipFill>
        <p:spPr>
          <a:xfrm>
            <a:off x="3211630" y="313457"/>
            <a:ext cx="2446146" cy="254023"/>
          </a:xfrm>
          <a:prstGeom prst="rect">
            <a:avLst/>
          </a:prstGeom>
        </p:spPr>
      </p:pic>
      <p:pic>
        <p:nvPicPr>
          <p:cNvPr id="6" name="Picture 5">
            <a:extLst>
              <a:ext uri="{FF2B5EF4-FFF2-40B4-BE49-F238E27FC236}">
                <a16:creationId xmlns:a16="http://schemas.microsoft.com/office/drawing/2014/main" xmlns="" id="{6734B9AA-7170-4A66-99F1-24EB6ADE0973}"/>
              </a:ext>
            </a:extLst>
          </p:cNvPr>
          <p:cNvPicPr>
            <a:picLocks noChangeAspect="1"/>
          </p:cNvPicPr>
          <p:nvPr/>
        </p:nvPicPr>
        <p:blipFill>
          <a:blip r:embed="rId7"/>
          <a:stretch>
            <a:fillRect/>
          </a:stretch>
        </p:blipFill>
        <p:spPr>
          <a:xfrm>
            <a:off x="5763377" y="326777"/>
            <a:ext cx="2446146" cy="222377"/>
          </a:xfrm>
          <a:prstGeom prst="rect">
            <a:avLst/>
          </a:prstGeom>
        </p:spPr>
      </p:pic>
    </p:spTree>
    <p:extLst>
      <p:ext uri="{BB962C8B-B14F-4D97-AF65-F5344CB8AC3E}">
        <p14:creationId xmlns:p14="http://schemas.microsoft.com/office/powerpoint/2010/main" val="1675517405"/>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CCB4748F-7890-4D7F-BEA2-7F021FA0B931}"/>
              </a:ext>
            </a:extLst>
          </p:cNvPr>
          <p:cNvPicPr>
            <a:picLocks noChangeAspect="1"/>
          </p:cNvPicPr>
          <p:nvPr/>
        </p:nvPicPr>
        <p:blipFill>
          <a:blip r:embed="rId2"/>
          <a:stretch>
            <a:fillRect/>
          </a:stretch>
        </p:blipFill>
        <p:spPr>
          <a:xfrm>
            <a:off x="237281" y="1052736"/>
            <a:ext cx="7736572" cy="5637683"/>
          </a:xfrm>
          <a:prstGeom prst="rect">
            <a:avLst/>
          </a:prstGeom>
        </p:spPr>
      </p:pic>
      <p:pic>
        <p:nvPicPr>
          <p:cNvPr id="50" name="Picture 49">
            <a:extLst>
              <a:ext uri="{FF2B5EF4-FFF2-40B4-BE49-F238E27FC236}">
                <a16:creationId xmlns:a16="http://schemas.microsoft.com/office/drawing/2014/main" xmlns="" id="{4C971AD0-18FC-4BF7-9BF5-1FD306ABBB61}"/>
              </a:ext>
            </a:extLst>
          </p:cNvPr>
          <p:cNvPicPr>
            <a:picLocks noChangeAspect="1"/>
          </p:cNvPicPr>
          <p:nvPr/>
        </p:nvPicPr>
        <p:blipFill>
          <a:blip r:embed="rId3"/>
          <a:stretch>
            <a:fillRect/>
          </a:stretch>
        </p:blipFill>
        <p:spPr>
          <a:xfrm>
            <a:off x="5426873" y="758035"/>
            <a:ext cx="3321591" cy="2377071"/>
          </a:xfrm>
          <a:prstGeom prst="rect">
            <a:avLst/>
          </a:prstGeom>
          <a:ln w="12700">
            <a:solidFill>
              <a:srgbClr val="0033CC"/>
            </a:solidFill>
          </a:ln>
        </p:spPr>
      </p:pic>
      <p:cxnSp>
        <p:nvCxnSpPr>
          <p:cNvPr id="51" name="Straight Connector 50">
            <a:extLst>
              <a:ext uri="{FF2B5EF4-FFF2-40B4-BE49-F238E27FC236}">
                <a16:creationId xmlns:a16="http://schemas.microsoft.com/office/drawing/2014/main" xmlns="" id="{0F57D6F8-E39D-4492-A7D9-4EF8DE7EA70D}"/>
              </a:ext>
            </a:extLst>
          </p:cNvPr>
          <p:cNvCxnSpPr>
            <a:cxnSpLocks/>
          </p:cNvCxnSpPr>
          <p:nvPr/>
        </p:nvCxnSpPr>
        <p:spPr>
          <a:xfrm flipH="1">
            <a:off x="6331946" y="1785804"/>
            <a:ext cx="922409" cy="0"/>
          </a:xfrm>
          <a:prstGeom prst="line">
            <a:avLst/>
          </a:prstGeom>
          <a:ln w="15875">
            <a:solidFill>
              <a:srgbClr val="FF0000"/>
            </a:solidFill>
            <a:headEnd type="triangle"/>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xmlns="" id="{4FBB45E8-E942-48AC-9780-FFB9270AC49F}"/>
              </a:ext>
            </a:extLst>
          </p:cNvPr>
          <p:cNvCxnSpPr>
            <a:cxnSpLocks/>
          </p:cNvCxnSpPr>
          <p:nvPr/>
        </p:nvCxnSpPr>
        <p:spPr>
          <a:xfrm flipH="1" flipV="1">
            <a:off x="7331851" y="1790927"/>
            <a:ext cx="812978" cy="12108"/>
          </a:xfrm>
          <a:prstGeom prst="line">
            <a:avLst/>
          </a:prstGeom>
          <a:ln w="15875">
            <a:solidFill>
              <a:srgbClr val="FF0000"/>
            </a:solidFill>
            <a:headEnd type="triangle"/>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xmlns="" id="{C9A5E696-E961-484A-8914-911367894C24}"/>
              </a:ext>
            </a:extLst>
          </p:cNvPr>
          <p:cNvCxnSpPr>
            <a:cxnSpLocks/>
          </p:cNvCxnSpPr>
          <p:nvPr/>
        </p:nvCxnSpPr>
        <p:spPr>
          <a:xfrm flipH="1" flipV="1">
            <a:off x="7186880" y="1847336"/>
            <a:ext cx="1042905" cy="378674"/>
          </a:xfrm>
          <a:prstGeom prst="line">
            <a:avLst/>
          </a:prstGeom>
          <a:ln w="15875">
            <a:solidFill>
              <a:srgbClr val="FF0000"/>
            </a:solidFill>
            <a:headEnd type="triangle"/>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xmlns="" id="{F16E8323-A703-4B44-8FD4-F85A7F6D8966}"/>
              </a:ext>
            </a:extLst>
          </p:cNvPr>
          <p:cNvCxnSpPr>
            <a:cxnSpLocks/>
          </p:cNvCxnSpPr>
          <p:nvPr/>
        </p:nvCxnSpPr>
        <p:spPr>
          <a:xfrm flipV="1">
            <a:off x="4572000" y="3179407"/>
            <a:ext cx="3401853" cy="2889843"/>
          </a:xfrm>
          <a:prstGeom prst="line">
            <a:avLst/>
          </a:prstGeom>
          <a:ln w="158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xmlns="" id="{5601BFDB-99E6-4183-8DBE-66E5A64E450F}"/>
              </a:ext>
            </a:extLst>
          </p:cNvPr>
          <p:cNvCxnSpPr>
            <a:cxnSpLocks/>
          </p:cNvCxnSpPr>
          <p:nvPr/>
        </p:nvCxnSpPr>
        <p:spPr>
          <a:xfrm flipV="1">
            <a:off x="4689552" y="3179407"/>
            <a:ext cx="3284301" cy="1774337"/>
          </a:xfrm>
          <a:prstGeom prst="line">
            <a:avLst/>
          </a:prstGeom>
          <a:ln w="158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xmlns="" id="{FC4E54C5-DAB3-49FA-8F6F-AEF3A71D6AF5}"/>
              </a:ext>
            </a:extLst>
          </p:cNvPr>
          <p:cNvCxnSpPr>
            <a:cxnSpLocks/>
          </p:cNvCxnSpPr>
          <p:nvPr/>
        </p:nvCxnSpPr>
        <p:spPr>
          <a:xfrm flipV="1">
            <a:off x="5724436" y="2349214"/>
            <a:ext cx="90956" cy="2242639"/>
          </a:xfrm>
          <a:prstGeom prst="line">
            <a:avLst/>
          </a:prstGeom>
          <a:ln w="158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xmlns="" id="{8FA34B48-0446-424D-B2A8-02E5A3342352}"/>
              </a:ext>
            </a:extLst>
          </p:cNvPr>
          <p:cNvCxnSpPr>
            <a:cxnSpLocks/>
          </p:cNvCxnSpPr>
          <p:nvPr/>
        </p:nvCxnSpPr>
        <p:spPr>
          <a:xfrm flipH="1" flipV="1">
            <a:off x="5815393" y="2349215"/>
            <a:ext cx="248236" cy="2242638"/>
          </a:xfrm>
          <a:prstGeom prst="line">
            <a:avLst/>
          </a:prstGeom>
          <a:ln w="158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xmlns="" id="{DCA9DBE9-94DB-4D6B-8D6B-DE509FFA54EF}"/>
              </a:ext>
            </a:extLst>
          </p:cNvPr>
          <p:cNvCxnSpPr>
            <a:cxnSpLocks/>
          </p:cNvCxnSpPr>
          <p:nvPr/>
        </p:nvCxnSpPr>
        <p:spPr>
          <a:xfrm flipH="1" flipV="1">
            <a:off x="5826353" y="2349216"/>
            <a:ext cx="541196" cy="1948464"/>
          </a:xfrm>
          <a:prstGeom prst="line">
            <a:avLst/>
          </a:prstGeom>
          <a:ln w="158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xmlns="" id="{BE6B62CA-90E8-4B72-AAAA-949A846BA344}"/>
              </a:ext>
            </a:extLst>
          </p:cNvPr>
          <p:cNvCxnSpPr>
            <a:cxnSpLocks/>
          </p:cNvCxnSpPr>
          <p:nvPr/>
        </p:nvCxnSpPr>
        <p:spPr>
          <a:xfrm flipV="1">
            <a:off x="6160970" y="977104"/>
            <a:ext cx="905881" cy="2667921"/>
          </a:xfrm>
          <a:prstGeom prst="line">
            <a:avLst/>
          </a:prstGeom>
          <a:ln w="158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xmlns="" id="{6E5F5E2D-80D2-4EEF-9091-3832466A5A5B}"/>
              </a:ext>
            </a:extLst>
          </p:cNvPr>
          <p:cNvCxnSpPr>
            <a:cxnSpLocks/>
          </p:cNvCxnSpPr>
          <p:nvPr/>
        </p:nvCxnSpPr>
        <p:spPr>
          <a:xfrm flipV="1">
            <a:off x="4268815" y="1345620"/>
            <a:ext cx="1423038" cy="2667920"/>
          </a:xfrm>
          <a:prstGeom prst="line">
            <a:avLst/>
          </a:prstGeom>
          <a:ln w="158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xmlns="" id="{A729BFFC-A319-4990-9E29-CFD81D640365}"/>
              </a:ext>
            </a:extLst>
          </p:cNvPr>
          <p:cNvCxnSpPr>
            <a:cxnSpLocks/>
          </p:cNvCxnSpPr>
          <p:nvPr/>
        </p:nvCxnSpPr>
        <p:spPr>
          <a:xfrm flipV="1">
            <a:off x="4482925" y="977104"/>
            <a:ext cx="2534142" cy="3539645"/>
          </a:xfrm>
          <a:prstGeom prst="line">
            <a:avLst/>
          </a:prstGeom>
          <a:ln w="158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xmlns="" id="{16569BCF-4B1C-41B6-87D8-03CB79276C40}"/>
              </a:ext>
            </a:extLst>
          </p:cNvPr>
          <p:cNvCxnSpPr>
            <a:cxnSpLocks/>
          </p:cNvCxnSpPr>
          <p:nvPr/>
        </p:nvCxnSpPr>
        <p:spPr>
          <a:xfrm flipV="1">
            <a:off x="2428649" y="977104"/>
            <a:ext cx="4557624" cy="3614749"/>
          </a:xfrm>
          <a:prstGeom prst="line">
            <a:avLst/>
          </a:prstGeom>
          <a:ln w="15875">
            <a:solidFill>
              <a:srgbClr val="FF0000"/>
            </a:solidFill>
          </a:ln>
        </p:spPr>
        <p:style>
          <a:lnRef idx="1">
            <a:schemeClr val="accent1"/>
          </a:lnRef>
          <a:fillRef idx="0">
            <a:schemeClr val="accent1"/>
          </a:fillRef>
          <a:effectRef idx="0">
            <a:schemeClr val="accent1"/>
          </a:effectRef>
          <a:fontRef idx="minor">
            <a:schemeClr val="tx1"/>
          </a:fontRef>
        </p:style>
      </p:cxnSp>
      <p:pic>
        <p:nvPicPr>
          <p:cNvPr id="19" name="Picture 18">
            <a:extLst>
              <a:ext uri="{FF2B5EF4-FFF2-40B4-BE49-F238E27FC236}">
                <a16:creationId xmlns:a16="http://schemas.microsoft.com/office/drawing/2014/main" xmlns="" id="{904D257F-7BB3-4AF3-9768-6C223D4DC306}"/>
              </a:ext>
            </a:extLst>
          </p:cNvPr>
          <p:cNvPicPr>
            <a:picLocks noChangeAspect="1"/>
          </p:cNvPicPr>
          <p:nvPr/>
        </p:nvPicPr>
        <p:blipFill>
          <a:blip r:embed="rId4"/>
          <a:stretch>
            <a:fillRect/>
          </a:stretch>
        </p:blipFill>
        <p:spPr>
          <a:xfrm>
            <a:off x="525398" y="794939"/>
            <a:ext cx="1043947" cy="990865"/>
          </a:xfrm>
          <a:prstGeom prst="rect">
            <a:avLst/>
          </a:prstGeom>
        </p:spPr>
      </p:pic>
      <p:sp>
        <p:nvSpPr>
          <p:cNvPr id="20" name="TextBox 19">
            <a:extLst>
              <a:ext uri="{FF2B5EF4-FFF2-40B4-BE49-F238E27FC236}">
                <a16:creationId xmlns:a16="http://schemas.microsoft.com/office/drawing/2014/main" xmlns="" id="{C1B0E88F-4BC0-47CC-9DA7-9499A5E70405}"/>
              </a:ext>
            </a:extLst>
          </p:cNvPr>
          <p:cNvSpPr txBox="1"/>
          <p:nvPr/>
        </p:nvSpPr>
        <p:spPr>
          <a:xfrm>
            <a:off x="340312" y="1807949"/>
            <a:ext cx="1484702"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Arun Pradhan</a:t>
            </a:r>
          </a:p>
        </p:txBody>
      </p:sp>
      <p:pic>
        <p:nvPicPr>
          <p:cNvPr id="11" name="Picture 10">
            <a:extLst>
              <a:ext uri="{FF2B5EF4-FFF2-40B4-BE49-F238E27FC236}">
                <a16:creationId xmlns:a16="http://schemas.microsoft.com/office/drawing/2014/main" xmlns="" id="{24D525E8-25F3-4148-8EE6-FA7FC03FF8C2}"/>
              </a:ext>
            </a:extLst>
          </p:cNvPr>
          <p:cNvPicPr>
            <a:picLocks noChangeAspect="1"/>
          </p:cNvPicPr>
          <p:nvPr/>
        </p:nvPicPr>
        <p:blipFill>
          <a:blip r:embed="rId5"/>
          <a:stretch>
            <a:fillRect/>
          </a:stretch>
        </p:blipFill>
        <p:spPr>
          <a:xfrm>
            <a:off x="549491" y="349248"/>
            <a:ext cx="3374437" cy="277006"/>
          </a:xfrm>
          <a:prstGeom prst="rect">
            <a:avLst/>
          </a:prstGeom>
        </p:spPr>
      </p:pic>
      <p:pic>
        <p:nvPicPr>
          <p:cNvPr id="18" name="Picture 17">
            <a:extLst>
              <a:ext uri="{FF2B5EF4-FFF2-40B4-BE49-F238E27FC236}">
                <a16:creationId xmlns:a16="http://schemas.microsoft.com/office/drawing/2014/main" xmlns="" id="{3E06A5CE-095D-42DF-9A3B-D9C17277F379}"/>
              </a:ext>
            </a:extLst>
          </p:cNvPr>
          <p:cNvPicPr>
            <a:picLocks noChangeAspect="1"/>
          </p:cNvPicPr>
          <p:nvPr/>
        </p:nvPicPr>
        <p:blipFill>
          <a:blip r:embed="rId6"/>
          <a:stretch>
            <a:fillRect/>
          </a:stretch>
        </p:blipFill>
        <p:spPr>
          <a:xfrm>
            <a:off x="3978402" y="358075"/>
            <a:ext cx="3492067" cy="281928"/>
          </a:xfrm>
          <a:prstGeom prst="rect">
            <a:avLst/>
          </a:prstGeom>
        </p:spPr>
      </p:pic>
      <p:cxnSp>
        <p:nvCxnSpPr>
          <p:cNvPr id="23" name="Straight Arrow Connector 22">
            <a:extLst>
              <a:ext uri="{FF2B5EF4-FFF2-40B4-BE49-F238E27FC236}">
                <a16:creationId xmlns:a16="http://schemas.microsoft.com/office/drawing/2014/main" xmlns="" id="{87C8AB17-7165-4076-AB83-F013063C3950}"/>
              </a:ext>
            </a:extLst>
          </p:cNvPr>
          <p:cNvCxnSpPr>
            <a:cxnSpLocks/>
          </p:cNvCxnSpPr>
          <p:nvPr/>
        </p:nvCxnSpPr>
        <p:spPr>
          <a:xfrm flipH="1">
            <a:off x="4572000" y="1052736"/>
            <a:ext cx="854874" cy="466725"/>
          </a:xfrm>
          <a:prstGeom prst="straightConnector1">
            <a:avLst/>
          </a:prstGeom>
          <a:ln w="41275">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65415448"/>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53E9A3DB-8B89-42B8-9FDF-C6B11BE3818D}"/>
              </a:ext>
            </a:extLst>
          </p:cNvPr>
          <p:cNvPicPr>
            <a:picLocks noChangeAspect="1"/>
          </p:cNvPicPr>
          <p:nvPr/>
        </p:nvPicPr>
        <p:blipFill>
          <a:blip r:embed="rId2"/>
          <a:stretch>
            <a:fillRect/>
          </a:stretch>
        </p:blipFill>
        <p:spPr>
          <a:xfrm>
            <a:off x="759564" y="985102"/>
            <a:ext cx="3676202" cy="3452919"/>
          </a:xfrm>
          <a:prstGeom prst="rect">
            <a:avLst/>
          </a:prstGeom>
        </p:spPr>
      </p:pic>
      <p:pic>
        <p:nvPicPr>
          <p:cNvPr id="7" name="Picture 6">
            <a:extLst>
              <a:ext uri="{FF2B5EF4-FFF2-40B4-BE49-F238E27FC236}">
                <a16:creationId xmlns:a16="http://schemas.microsoft.com/office/drawing/2014/main" xmlns="" id="{D031C195-9A70-40DC-8DB2-9596E8D21BA8}"/>
              </a:ext>
            </a:extLst>
          </p:cNvPr>
          <p:cNvPicPr>
            <a:picLocks noChangeAspect="1"/>
          </p:cNvPicPr>
          <p:nvPr/>
        </p:nvPicPr>
        <p:blipFill>
          <a:blip r:embed="rId3"/>
          <a:stretch>
            <a:fillRect/>
          </a:stretch>
        </p:blipFill>
        <p:spPr>
          <a:xfrm>
            <a:off x="2654948" y="4600496"/>
            <a:ext cx="1780818" cy="1720139"/>
          </a:xfrm>
          <a:prstGeom prst="rect">
            <a:avLst/>
          </a:prstGeom>
        </p:spPr>
      </p:pic>
      <p:pic>
        <p:nvPicPr>
          <p:cNvPr id="9" name="Picture 8">
            <a:extLst>
              <a:ext uri="{FF2B5EF4-FFF2-40B4-BE49-F238E27FC236}">
                <a16:creationId xmlns:a16="http://schemas.microsoft.com/office/drawing/2014/main" xmlns="" id="{D00D1703-9291-454D-93EF-D83B69504740}"/>
              </a:ext>
            </a:extLst>
          </p:cNvPr>
          <p:cNvPicPr>
            <a:picLocks noChangeAspect="1"/>
          </p:cNvPicPr>
          <p:nvPr/>
        </p:nvPicPr>
        <p:blipFill>
          <a:blip r:embed="rId4"/>
          <a:stretch>
            <a:fillRect/>
          </a:stretch>
        </p:blipFill>
        <p:spPr>
          <a:xfrm>
            <a:off x="756785" y="4566197"/>
            <a:ext cx="1798991" cy="1754438"/>
          </a:xfrm>
          <a:prstGeom prst="rect">
            <a:avLst/>
          </a:prstGeom>
        </p:spPr>
      </p:pic>
      <p:pic>
        <p:nvPicPr>
          <p:cNvPr id="3" name="Picture 2">
            <a:extLst>
              <a:ext uri="{FF2B5EF4-FFF2-40B4-BE49-F238E27FC236}">
                <a16:creationId xmlns:a16="http://schemas.microsoft.com/office/drawing/2014/main" xmlns="" id="{05A92960-2896-41BE-B49A-D134072528FC}"/>
              </a:ext>
            </a:extLst>
          </p:cNvPr>
          <p:cNvPicPr>
            <a:picLocks noChangeAspect="1"/>
          </p:cNvPicPr>
          <p:nvPr/>
        </p:nvPicPr>
        <p:blipFill>
          <a:blip r:embed="rId5"/>
          <a:stretch>
            <a:fillRect/>
          </a:stretch>
        </p:blipFill>
        <p:spPr>
          <a:xfrm>
            <a:off x="1929971" y="479727"/>
            <a:ext cx="5457825" cy="342900"/>
          </a:xfrm>
          <a:prstGeom prst="rect">
            <a:avLst/>
          </a:prstGeom>
        </p:spPr>
      </p:pic>
      <p:pic>
        <p:nvPicPr>
          <p:cNvPr id="4" name="Picture 3">
            <a:extLst>
              <a:ext uri="{FF2B5EF4-FFF2-40B4-BE49-F238E27FC236}">
                <a16:creationId xmlns:a16="http://schemas.microsoft.com/office/drawing/2014/main" xmlns="" id="{AAB3AB52-41C6-4001-A536-FF5D09A3F384}"/>
              </a:ext>
            </a:extLst>
          </p:cNvPr>
          <p:cNvPicPr>
            <a:picLocks noChangeAspect="1"/>
          </p:cNvPicPr>
          <p:nvPr/>
        </p:nvPicPr>
        <p:blipFill>
          <a:blip r:embed="rId6"/>
          <a:stretch>
            <a:fillRect/>
          </a:stretch>
        </p:blipFill>
        <p:spPr>
          <a:xfrm>
            <a:off x="4902742" y="1887252"/>
            <a:ext cx="3429174" cy="351054"/>
          </a:xfrm>
          <a:prstGeom prst="rect">
            <a:avLst/>
          </a:prstGeom>
        </p:spPr>
      </p:pic>
      <p:pic>
        <p:nvPicPr>
          <p:cNvPr id="2" name="Picture 1">
            <a:extLst>
              <a:ext uri="{FF2B5EF4-FFF2-40B4-BE49-F238E27FC236}">
                <a16:creationId xmlns:a16="http://schemas.microsoft.com/office/drawing/2014/main" xmlns="" id="{99388956-6B53-4702-8406-9BEA834F7017}"/>
              </a:ext>
            </a:extLst>
          </p:cNvPr>
          <p:cNvPicPr>
            <a:picLocks noChangeAspect="1"/>
          </p:cNvPicPr>
          <p:nvPr/>
        </p:nvPicPr>
        <p:blipFill>
          <a:blip r:embed="rId7"/>
          <a:stretch>
            <a:fillRect/>
          </a:stretch>
        </p:blipFill>
        <p:spPr>
          <a:xfrm>
            <a:off x="4658884" y="2367457"/>
            <a:ext cx="3881729" cy="292819"/>
          </a:xfrm>
          <a:prstGeom prst="rect">
            <a:avLst/>
          </a:prstGeom>
        </p:spPr>
      </p:pic>
      <p:pic>
        <p:nvPicPr>
          <p:cNvPr id="6" name="Picture 5">
            <a:extLst>
              <a:ext uri="{FF2B5EF4-FFF2-40B4-BE49-F238E27FC236}">
                <a16:creationId xmlns:a16="http://schemas.microsoft.com/office/drawing/2014/main" xmlns="" id="{4C324CA7-D978-4D9C-BF84-515C0FE74F99}"/>
              </a:ext>
            </a:extLst>
          </p:cNvPr>
          <p:cNvPicPr>
            <a:picLocks noChangeAspect="1"/>
          </p:cNvPicPr>
          <p:nvPr/>
        </p:nvPicPr>
        <p:blipFill>
          <a:blip r:embed="rId8"/>
          <a:stretch>
            <a:fillRect/>
          </a:stretch>
        </p:blipFill>
        <p:spPr>
          <a:xfrm>
            <a:off x="4502569" y="3066145"/>
            <a:ext cx="4245895" cy="3254490"/>
          </a:xfrm>
          <a:prstGeom prst="rect">
            <a:avLst/>
          </a:prstGeom>
          <a:ln w="25400">
            <a:solidFill>
              <a:schemeClr val="tx1"/>
            </a:solidFill>
          </a:ln>
        </p:spPr>
      </p:pic>
    </p:spTree>
    <p:extLst>
      <p:ext uri="{BB962C8B-B14F-4D97-AF65-F5344CB8AC3E}">
        <p14:creationId xmlns:p14="http://schemas.microsoft.com/office/powerpoint/2010/main" val="34702154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E6415E93-4A3F-4625-9C9E-60B0C5F55642}"/>
              </a:ext>
            </a:extLst>
          </p:cNvPr>
          <p:cNvPicPr>
            <a:picLocks noChangeAspect="1"/>
          </p:cNvPicPr>
          <p:nvPr/>
        </p:nvPicPr>
        <p:blipFill>
          <a:blip r:embed="rId2"/>
          <a:stretch>
            <a:fillRect/>
          </a:stretch>
        </p:blipFill>
        <p:spPr>
          <a:xfrm>
            <a:off x="3081010" y="618308"/>
            <a:ext cx="2952750" cy="514350"/>
          </a:xfrm>
          <a:prstGeom prst="rect">
            <a:avLst/>
          </a:prstGeom>
        </p:spPr>
      </p:pic>
      <p:pic>
        <p:nvPicPr>
          <p:cNvPr id="10" name="Picture 9">
            <a:extLst>
              <a:ext uri="{FF2B5EF4-FFF2-40B4-BE49-F238E27FC236}">
                <a16:creationId xmlns:a16="http://schemas.microsoft.com/office/drawing/2014/main" xmlns="" id="{20F5E8C5-1602-4A29-9855-2349A40204EC}"/>
              </a:ext>
            </a:extLst>
          </p:cNvPr>
          <p:cNvPicPr>
            <a:picLocks noChangeAspect="1"/>
          </p:cNvPicPr>
          <p:nvPr/>
        </p:nvPicPr>
        <p:blipFill>
          <a:blip r:embed="rId3"/>
          <a:stretch>
            <a:fillRect/>
          </a:stretch>
        </p:blipFill>
        <p:spPr>
          <a:xfrm rot="1189655">
            <a:off x="2208889" y="1751063"/>
            <a:ext cx="2262833" cy="3149825"/>
          </a:xfrm>
          <a:prstGeom prst="rect">
            <a:avLst/>
          </a:prstGeom>
          <a:ln w="19050">
            <a:solidFill>
              <a:schemeClr val="tx1"/>
            </a:solidFill>
          </a:ln>
        </p:spPr>
      </p:pic>
      <p:pic>
        <p:nvPicPr>
          <p:cNvPr id="11" name="Picture 10">
            <a:extLst>
              <a:ext uri="{FF2B5EF4-FFF2-40B4-BE49-F238E27FC236}">
                <a16:creationId xmlns:a16="http://schemas.microsoft.com/office/drawing/2014/main" xmlns="" id="{B575E78A-D1A1-4704-88CC-B60EFCF38B2F}"/>
              </a:ext>
            </a:extLst>
          </p:cNvPr>
          <p:cNvPicPr>
            <a:picLocks noChangeAspect="1"/>
          </p:cNvPicPr>
          <p:nvPr/>
        </p:nvPicPr>
        <p:blipFill>
          <a:blip r:embed="rId4"/>
          <a:stretch>
            <a:fillRect/>
          </a:stretch>
        </p:blipFill>
        <p:spPr>
          <a:xfrm rot="20789209">
            <a:off x="737861" y="2566113"/>
            <a:ext cx="2235273" cy="3173340"/>
          </a:xfrm>
          <a:prstGeom prst="rect">
            <a:avLst/>
          </a:prstGeom>
          <a:ln w="19050">
            <a:solidFill>
              <a:schemeClr val="tx1"/>
            </a:solidFill>
          </a:ln>
        </p:spPr>
      </p:pic>
      <p:pic>
        <p:nvPicPr>
          <p:cNvPr id="6" name="Picture 5" descr="A screenshot of a cell phone&#10;&#10;Description automatically generated">
            <a:extLst>
              <a:ext uri="{FF2B5EF4-FFF2-40B4-BE49-F238E27FC236}">
                <a16:creationId xmlns:a16="http://schemas.microsoft.com/office/drawing/2014/main" xmlns="" id="{70293D3A-AF71-4BF9-A215-7F3CDB1E359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0174916">
            <a:off x="4931448" y="2001945"/>
            <a:ext cx="2204623" cy="3081934"/>
          </a:xfrm>
          <a:prstGeom prst="rect">
            <a:avLst/>
          </a:prstGeom>
        </p:spPr>
      </p:pic>
      <p:pic>
        <p:nvPicPr>
          <p:cNvPr id="7" name="Picture 6">
            <a:extLst>
              <a:ext uri="{FF2B5EF4-FFF2-40B4-BE49-F238E27FC236}">
                <a16:creationId xmlns:a16="http://schemas.microsoft.com/office/drawing/2014/main" xmlns="" id="{537D7235-8BDF-46A0-AF4E-3CE3074286B0}"/>
              </a:ext>
            </a:extLst>
          </p:cNvPr>
          <p:cNvPicPr>
            <a:picLocks noChangeAspect="1"/>
          </p:cNvPicPr>
          <p:nvPr/>
        </p:nvPicPr>
        <p:blipFill>
          <a:blip r:embed="rId6"/>
          <a:stretch>
            <a:fillRect/>
          </a:stretch>
        </p:blipFill>
        <p:spPr>
          <a:xfrm rot="1174638">
            <a:off x="6498128" y="2193031"/>
            <a:ext cx="2156963" cy="3197969"/>
          </a:xfrm>
          <a:prstGeom prst="rect">
            <a:avLst/>
          </a:prstGeom>
        </p:spPr>
      </p:pic>
    </p:spTree>
    <p:extLst>
      <p:ext uri="{BB962C8B-B14F-4D97-AF65-F5344CB8AC3E}">
        <p14:creationId xmlns:p14="http://schemas.microsoft.com/office/powerpoint/2010/main" val="36917674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5">
            <a:extLst>
              <a:ext uri="{FF2B5EF4-FFF2-40B4-BE49-F238E27FC236}">
                <a16:creationId xmlns:a16="http://schemas.microsoft.com/office/drawing/2014/main" xmlns="" id="{57C49815-932E-4947-AADA-9580F49F6F2E}"/>
              </a:ext>
            </a:extLst>
          </p:cNvPr>
          <p:cNvSpPr>
            <a:spLocks noChangeArrowheads="1"/>
          </p:cNvSpPr>
          <p:nvPr/>
        </p:nvSpPr>
        <p:spPr bwMode="auto">
          <a:xfrm>
            <a:off x="468313" y="5805488"/>
            <a:ext cx="8135937" cy="369887"/>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b="1">
                <a:solidFill>
                  <a:schemeClr val="tx1"/>
                </a:solidFill>
                <a:latin typeface="Arial" panose="020B0604020202020204" pitchFamily="34" charset="0"/>
                <a:ea typeface="MS PGothic" panose="020B0600070205080204" pitchFamily="34" charset="-128"/>
              </a:defRPr>
            </a:lvl1pPr>
            <a:lvl2pPr marL="742950" indent="-285750" eaLnBrk="0" hangingPunct="0">
              <a:defRPr b="1">
                <a:solidFill>
                  <a:schemeClr val="tx1"/>
                </a:solidFill>
                <a:latin typeface="Arial" panose="020B0604020202020204" pitchFamily="34" charset="0"/>
                <a:ea typeface="MS PGothic" panose="020B0600070205080204" pitchFamily="34" charset="-128"/>
              </a:defRPr>
            </a:lvl2pPr>
            <a:lvl3pPr marL="1143000" indent="-228600" eaLnBrk="0" hangingPunct="0">
              <a:defRPr b="1">
                <a:solidFill>
                  <a:schemeClr val="tx1"/>
                </a:solidFill>
                <a:latin typeface="Arial" panose="020B0604020202020204" pitchFamily="34" charset="0"/>
                <a:ea typeface="MS PGothic" panose="020B0600070205080204" pitchFamily="34" charset="-128"/>
              </a:defRPr>
            </a:lvl3pPr>
            <a:lvl4pPr marL="1600200" indent="-228600" eaLnBrk="0" hangingPunct="0">
              <a:defRPr b="1">
                <a:solidFill>
                  <a:schemeClr val="tx1"/>
                </a:solidFill>
                <a:latin typeface="Arial" panose="020B0604020202020204" pitchFamily="34" charset="0"/>
                <a:ea typeface="MS PGothic" panose="020B0600070205080204" pitchFamily="34" charset="-128"/>
              </a:defRPr>
            </a:lvl4pPr>
            <a:lvl5pPr marL="2057400" indent="-228600" eaLnBrk="0" hangingPunct="0">
              <a:defRPr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9pPr>
          </a:lstStyle>
          <a:p>
            <a:pPr eaLnBrk="1" hangingPunct="1"/>
            <a:endParaRPr lang="en-US" altLang="en-US"/>
          </a:p>
        </p:txBody>
      </p:sp>
      <p:cxnSp>
        <p:nvCxnSpPr>
          <p:cNvPr id="9" name="Straight Arrow Connector 8">
            <a:extLst>
              <a:ext uri="{FF2B5EF4-FFF2-40B4-BE49-F238E27FC236}">
                <a16:creationId xmlns:a16="http://schemas.microsoft.com/office/drawing/2014/main" xmlns="" id="{A528936D-AC82-4734-9E30-CAF48E8B2ED2}"/>
              </a:ext>
            </a:extLst>
          </p:cNvPr>
          <p:cNvCxnSpPr/>
          <p:nvPr/>
        </p:nvCxnSpPr>
        <p:spPr>
          <a:xfrm flipH="1">
            <a:off x="1331913" y="1557338"/>
            <a:ext cx="71437" cy="64770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0244" name="TextBox 10">
            <a:extLst>
              <a:ext uri="{FF2B5EF4-FFF2-40B4-BE49-F238E27FC236}">
                <a16:creationId xmlns:a16="http://schemas.microsoft.com/office/drawing/2014/main" xmlns="" id="{9E93AA2F-23A1-41C1-9BE0-D7D74E98E349}"/>
              </a:ext>
            </a:extLst>
          </p:cNvPr>
          <p:cNvSpPr txBox="1">
            <a:spLocks noChangeArrowheads="1"/>
          </p:cNvSpPr>
          <p:nvPr/>
        </p:nvSpPr>
        <p:spPr bwMode="auto">
          <a:xfrm>
            <a:off x="1258888" y="1268413"/>
            <a:ext cx="10064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panose="020B0604020202020204" pitchFamily="34" charset="0"/>
                <a:ea typeface="MS PGothic" panose="020B0600070205080204" pitchFamily="34" charset="-128"/>
              </a:defRPr>
            </a:lvl1pPr>
            <a:lvl2pPr marL="742950" indent="-285750" eaLnBrk="0" hangingPunct="0">
              <a:defRPr b="1">
                <a:solidFill>
                  <a:schemeClr val="tx1"/>
                </a:solidFill>
                <a:latin typeface="Arial" panose="020B0604020202020204" pitchFamily="34" charset="0"/>
                <a:ea typeface="MS PGothic" panose="020B0600070205080204" pitchFamily="34" charset="-128"/>
              </a:defRPr>
            </a:lvl2pPr>
            <a:lvl3pPr marL="1143000" indent="-228600" eaLnBrk="0" hangingPunct="0">
              <a:defRPr b="1">
                <a:solidFill>
                  <a:schemeClr val="tx1"/>
                </a:solidFill>
                <a:latin typeface="Arial" panose="020B0604020202020204" pitchFamily="34" charset="0"/>
                <a:ea typeface="MS PGothic" panose="020B0600070205080204" pitchFamily="34" charset="-128"/>
              </a:defRPr>
            </a:lvl3pPr>
            <a:lvl4pPr marL="1600200" indent="-228600" eaLnBrk="0" hangingPunct="0">
              <a:defRPr b="1">
                <a:solidFill>
                  <a:schemeClr val="tx1"/>
                </a:solidFill>
                <a:latin typeface="Arial" panose="020B0604020202020204" pitchFamily="34" charset="0"/>
                <a:ea typeface="MS PGothic" panose="020B0600070205080204" pitchFamily="34" charset="-128"/>
              </a:defRPr>
            </a:lvl4pPr>
            <a:lvl5pPr marL="2057400" indent="-228600" eaLnBrk="0" hangingPunct="0">
              <a:defRPr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9pPr>
          </a:lstStyle>
          <a:p>
            <a:pPr eaLnBrk="1" hangingPunct="1"/>
            <a:r>
              <a:rPr lang="en-GB" altLang="en-US"/>
              <a:t>me 1978</a:t>
            </a:r>
          </a:p>
        </p:txBody>
      </p:sp>
      <p:pic>
        <p:nvPicPr>
          <p:cNvPr id="10245" name="Picture 2" descr="C:\Users\norman\Pictures\COMPLEX WORLD.JPG">
            <a:extLst>
              <a:ext uri="{FF2B5EF4-FFF2-40B4-BE49-F238E27FC236}">
                <a16:creationId xmlns:a16="http://schemas.microsoft.com/office/drawing/2014/main" xmlns="" id="{5B5C4A11-0502-401B-B505-42FD8C59A37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268" y="0"/>
            <a:ext cx="917326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0" name="Picture 2" descr="https://www132.lunapic.com/editor/working/156093715075670606?9923391846">
            <a:extLst>
              <a:ext uri="{FF2B5EF4-FFF2-40B4-BE49-F238E27FC236}">
                <a16:creationId xmlns:a16="http://schemas.microsoft.com/office/drawing/2014/main" xmlns="" id="{342E8C04-A809-40A8-92AD-C7864521F06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57697" y="3472562"/>
            <a:ext cx="4957167" cy="36988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8" name="Text Box 10">
            <a:extLst>
              <a:ext uri="{FF2B5EF4-FFF2-40B4-BE49-F238E27FC236}">
                <a16:creationId xmlns:a16="http://schemas.microsoft.com/office/drawing/2014/main" xmlns="" id="{78F481E4-5FEE-455E-9CD2-1B73F3FB49B9}"/>
              </a:ext>
            </a:extLst>
          </p:cNvPr>
          <p:cNvSpPr txBox="1">
            <a:spLocks noChangeArrowheads="1"/>
          </p:cNvSpPr>
          <p:nvPr/>
        </p:nvSpPr>
        <p:spPr bwMode="auto">
          <a:xfrm>
            <a:off x="58961" y="762887"/>
            <a:ext cx="9575800" cy="400110"/>
          </a:xfrm>
          <a:prstGeom prst="rect">
            <a:avLst/>
          </a:prstGeom>
          <a:noFill/>
          <a:ln w="9525">
            <a:noFill/>
            <a:miter lim="800000"/>
            <a:headEnd/>
            <a:tailEnd/>
          </a:ln>
        </p:spPr>
        <p:txBody>
          <a:bodyPr>
            <a:spAutoFit/>
          </a:bodyPr>
          <a:lstStyle/>
          <a:p>
            <a:pPr algn="ctr" eaLnBrk="1" fontAlgn="auto" hangingPunct="1">
              <a:spcBef>
                <a:spcPts val="0"/>
              </a:spcBef>
              <a:spcAft>
                <a:spcPts val="0"/>
              </a:spcAft>
              <a:defRPr/>
            </a:pPr>
            <a:r>
              <a:rPr lang="en-GB" sz="2000" b="1" dirty="0">
                <a:solidFill>
                  <a:prstClr val="black"/>
                </a:solidFill>
                <a:latin typeface="Arial Narrow" panose="020B0606020202030204" pitchFamily="34" charset="0"/>
                <a:cs typeface="Microsoft Sans Serif" pitchFamily="34" charset="0"/>
              </a:rPr>
              <a:t>CREATING MEANING EVERY DAY ACROSS THE WHOLE OF OUR LIVES</a:t>
            </a:r>
          </a:p>
        </p:txBody>
      </p:sp>
      <p:sp>
        <p:nvSpPr>
          <p:cNvPr id="24" name="Left-Right Arrow 23">
            <a:extLst>
              <a:ext uri="{FF2B5EF4-FFF2-40B4-BE49-F238E27FC236}">
                <a16:creationId xmlns:a16="http://schemas.microsoft.com/office/drawing/2014/main" xmlns="" id="{5CB02B01-8FA6-4394-831C-72E29B561F9E}"/>
              </a:ext>
            </a:extLst>
          </p:cNvPr>
          <p:cNvSpPr/>
          <p:nvPr/>
        </p:nvSpPr>
        <p:spPr>
          <a:xfrm>
            <a:off x="1001228" y="3511550"/>
            <a:ext cx="7141543" cy="717550"/>
          </a:xfrm>
          <a:prstGeom prst="leftRightArrow">
            <a:avLst/>
          </a:prstGeom>
          <a:gradFill>
            <a:gsLst>
              <a:gs pos="0">
                <a:srgbClr val="00B0F0"/>
              </a:gs>
              <a:gs pos="100000">
                <a:schemeClr val="bg1"/>
              </a:gs>
            </a:gsLst>
            <a:lin ang="5400000" scaled="1"/>
          </a:gradFill>
        </p:spPr>
        <p:style>
          <a:lnRef idx="1">
            <a:schemeClr val="accent1"/>
          </a:lnRef>
          <a:fillRef idx="3">
            <a:schemeClr val="accent1"/>
          </a:fillRef>
          <a:effectRef idx="2">
            <a:schemeClr val="accent1"/>
          </a:effectRef>
          <a:fontRef idx="minor">
            <a:schemeClr val="lt1"/>
          </a:fontRef>
        </p:style>
        <p:txBody>
          <a:bodyPr anchor="ctr"/>
          <a:lstStyle/>
          <a:p>
            <a:pPr eaLnBrk="1" fontAlgn="auto" hangingPunct="1">
              <a:spcBef>
                <a:spcPts val="0"/>
              </a:spcBef>
              <a:spcAft>
                <a:spcPts val="0"/>
              </a:spcAft>
              <a:defRPr/>
            </a:pPr>
            <a:endParaRPr lang="en-GB" b="0">
              <a:solidFill>
                <a:prstClr val="white"/>
              </a:solidFill>
            </a:endParaRPr>
          </a:p>
        </p:txBody>
      </p:sp>
      <p:sp>
        <p:nvSpPr>
          <p:cNvPr id="63500" name="TextBox 18">
            <a:extLst>
              <a:ext uri="{FF2B5EF4-FFF2-40B4-BE49-F238E27FC236}">
                <a16:creationId xmlns:a16="http://schemas.microsoft.com/office/drawing/2014/main" xmlns="" id="{F389F2AA-76E0-48D5-851C-B8501EE3593C}"/>
              </a:ext>
            </a:extLst>
          </p:cNvPr>
          <p:cNvSpPr txBox="1">
            <a:spLocks noChangeArrowheads="1"/>
          </p:cNvSpPr>
          <p:nvPr/>
        </p:nvSpPr>
        <p:spPr bwMode="auto">
          <a:xfrm>
            <a:off x="1223789" y="3686115"/>
            <a:ext cx="6859762" cy="338554"/>
          </a:xfrm>
          <a:prstGeom prst="rect">
            <a:avLst/>
          </a:prstGeom>
          <a:noFill/>
          <a:ln w="9525">
            <a:noFill/>
            <a:miter lim="800000"/>
            <a:headEnd/>
            <a:tailEnd/>
          </a:ln>
        </p:spPr>
        <p:txBody>
          <a:bodyPr wrap="square">
            <a:spAutoFit/>
          </a:bodyPr>
          <a:lstStyle/>
          <a:p>
            <a:pPr eaLnBrk="1" fontAlgn="auto" hangingPunct="1">
              <a:spcBef>
                <a:spcPts val="0"/>
              </a:spcBef>
              <a:spcAft>
                <a:spcPts val="0"/>
              </a:spcAft>
              <a:defRPr/>
            </a:pPr>
            <a:r>
              <a:rPr lang="en-GB" sz="1600" b="1" dirty="0">
                <a:solidFill>
                  <a:prstClr val="black"/>
                </a:solidFill>
                <a:latin typeface="Arial Narrow" panose="020B0606020202030204" pitchFamily="34" charset="0"/>
              </a:rPr>
              <a:t>Now, All, Personal &amp; Significant –necessary for present &amp; foundation for the future</a:t>
            </a:r>
          </a:p>
        </p:txBody>
      </p:sp>
      <p:sp>
        <p:nvSpPr>
          <p:cNvPr id="63512" name="Text Box 3">
            <a:extLst>
              <a:ext uri="{FF2B5EF4-FFF2-40B4-BE49-F238E27FC236}">
                <a16:creationId xmlns:a16="http://schemas.microsoft.com/office/drawing/2014/main" xmlns="" id="{3A17D239-60B0-41BE-9FA5-90B5F0560CF5}"/>
              </a:ext>
            </a:extLst>
          </p:cNvPr>
          <p:cNvSpPr txBox="1">
            <a:spLocks noChangeArrowheads="1"/>
          </p:cNvSpPr>
          <p:nvPr/>
        </p:nvSpPr>
        <p:spPr bwMode="auto">
          <a:xfrm>
            <a:off x="6490952" y="4025785"/>
            <a:ext cx="2520950" cy="2862322"/>
          </a:xfrm>
          <a:prstGeom prst="rect">
            <a:avLst/>
          </a:prstGeom>
          <a:noFill/>
          <a:ln w="9525">
            <a:noFill/>
            <a:miter lim="800000"/>
            <a:headEnd/>
            <a:tailEnd/>
          </a:ln>
        </p:spPr>
        <p:txBody>
          <a:bodyPr>
            <a:spAutoFit/>
          </a:bodyPr>
          <a:lstStyle/>
          <a:p>
            <a:pPr eaLnBrk="1" fontAlgn="auto" hangingPunct="1">
              <a:spcBef>
                <a:spcPts val="0"/>
              </a:spcBef>
              <a:spcAft>
                <a:spcPts val="0"/>
              </a:spcAft>
              <a:defRPr/>
            </a:pPr>
            <a:r>
              <a:rPr lang="en-GB" sz="2000" b="0" dirty="0">
                <a:solidFill>
                  <a:prstClr val="black"/>
                </a:solidFill>
                <a:latin typeface="Arial Narrow" pitchFamily="34" charset="0"/>
                <a:ea typeface="+mn-ea"/>
              </a:rPr>
              <a:t>Informal</a:t>
            </a:r>
          </a:p>
          <a:p>
            <a:pPr eaLnBrk="1" fontAlgn="auto" hangingPunct="1">
              <a:spcBef>
                <a:spcPts val="0"/>
              </a:spcBef>
              <a:spcAft>
                <a:spcPts val="0"/>
              </a:spcAft>
              <a:defRPr/>
            </a:pPr>
            <a:r>
              <a:rPr lang="en-GB" sz="2000" b="0" dirty="0">
                <a:solidFill>
                  <a:prstClr val="black"/>
                </a:solidFill>
                <a:latin typeface="Arial Narrow" pitchFamily="34" charset="0"/>
                <a:ea typeface="+mn-ea"/>
              </a:rPr>
              <a:t>Social</a:t>
            </a:r>
          </a:p>
          <a:p>
            <a:pPr eaLnBrk="1" fontAlgn="auto" hangingPunct="1">
              <a:spcBef>
                <a:spcPts val="0"/>
              </a:spcBef>
              <a:spcAft>
                <a:spcPts val="0"/>
              </a:spcAft>
              <a:defRPr/>
            </a:pPr>
            <a:r>
              <a:rPr lang="en-GB" sz="2000" b="0" dirty="0">
                <a:solidFill>
                  <a:prstClr val="black"/>
                </a:solidFill>
                <a:latin typeface="Arial Narrow" pitchFamily="34" charset="0"/>
                <a:ea typeface="+mn-ea"/>
              </a:rPr>
              <a:t>Unanticipated</a:t>
            </a:r>
          </a:p>
          <a:p>
            <a:pPr eaLnBrk="1" fontAlgn="auto" hangingPunct="1">
              <a:spcBef>
                <a:spcPts val="0"/>
              </a:spcBef>
              <a:spcAft>
                <a:spcPts val="0"/>
              </a:spcAft>
              <a:defRPr/>
            </a:pPr>
            <a:r>
              <a:rPr lang="en-GB" sz="2000" b="0" dirty="0">
                <a:solidFill>
                  <a:prstClr val="black"/>
                </a:solidFill>
                <a:latin typeface="Arial Narrow" pitchFamily="34" charset="0"/>
                <a:ea typeface="+mn-ea"/>
              </a:rPr>
              <a:t>Interest</a:t>
            </a:r>
          </a:p>
          <a:p>
            <a:pPr eaLnBrk="1" fontAlgn="auto" hangingPunct="1">
              <a:spcBef>
                <a:spcPts val="0"/>
              </a:spcBef>
              <a:spcAft>
                <a:spcPts val="0"/>
              </a:spcAft>
              <a:defRPr/>
            </a:pPr>
            <a:r>
              <a:rPr lang="en-GB" sz="2000" b="0" dirty="0">
                <a:solidFill>
                  <a:prstClr val="black"/>
                </a:solidFill>
                <a:latin typeface="Arial Narrow" pitchFamily="34" charset="0"/>
                <a:ea typeface="+mn-ea"/>
              </a:rPr>
              <a:t>Self-directed</a:t>
            </a:r>
          </a:p>
          <a:p>
            <a:pPr eaLnBrk="1" fontAlgn="auto" hangingPunct="1">
              <a:spcBef>
                <a:spcPts val="0"/>
              </a:spcBef>
              <a:spcAft>
                <a:spcPts val="0"/>
              </a:spcAft>
              <a:defRPr/>
            </a:pPr>
            <a:r>
              <a:rPr lang="en-GB" sz="2000" b="0" dirty="0">
                <a:solidFill>
                  <a:prstClr val="black"/>
                </a:solidFill>
                <a:latin typeface="Arial Narrow" pitchFamily="34" charset="0"/>
                <a:ea typeface="+mn-ea"/>
              </a:rPr>
              <a:t>Emergent</a:t>
            </a:r>
          </a:p>
          <a:p>
            <a:pPr eaLnBrk="1" fontAlgn="auto" hangingPunct="1">
              <a:spcBef>
                <a:spcPts val="0"/>
              </a:spcBef>
              <a:spcAft>
                <a:spcPts val="0"/>
              </a:spcAft>
              <a:defRPr/>
            </a:pPr>
            <a:r>
              <a:rPr lang="en-GB" sz="2000" b="0" dirty="0">
                <a:solidFill>
                  <a:prstClr val="black"/>
                </a:solidFill>
                <a:latin typeface="Arial Narrow" pitchFamily="34" charset="0"/>
                <a:ea typeface="+mn-ea"/>
              </a:rPr>
              <a:t>Intrinsic Motivation</a:t>
            </a:r>
          </a:p>
          <a:p>
            <a:pPr eaLnBrk="1" fontAlgn="auto" hangingPunct="1">
              <a:spcBef>
                <a:spcPts val="0"/>
              </a:spcBef>
              <a:spcAft>
                <a:spcPts val="0"/>
              </a:spcAft>
              <a:defRPr/>
            </a:pPr>
            <a:r>
              <a:rPr lang="en-GB" sz="2000" b="0" dirty="0">
                <a:solidFill>
                  <a:prstClr val="black"/>
                </a:solidFill>
                <a:latin typeface="Arial Narrow" pitchFamily="34" charset="0"/>
                <a:ea typeface="+mn-ea"/>
              </a:rPr>
              <a:t>Emotional</a:t>
            </a:r>
          </a:p>
          <a:p>
            <a:pPr eaLnBrk="1" fontAlgn="auto" hangingPunct="1">
              <a:spcBef>
                <a:spcPts val="0"/>
              </a:spcBef>
              <a:spcAft>
                <a:spcPts val="0"/>
              </a:spcAft>
              <a:defRPr/>
            </a:pPr>
            <a:endParaRPr lang="en-GB" sz="2000" b="0" dirty="0">
              <a:solidFill>
                <a:prstClr val="black"/>
              </a:solidFill>
              <a:latin typeface="Arial Narrow" pitchFamily="34" charset="0"/>
              <a:ea typeface="+mn-ea"/>
            </a:endParaRPr>
          </a:p>
        </p:txBody>
      </p:sp>
      <p:sp>
        <p:nvSpPr>
          <p:cNvPr id="63513" name="Text Box 3">
            <a:extLst>
              <a:ext uri="{FF2B5EF4-FFF2-40B4-BE49-F238E27FC236}">
                <a16:creationId xmlns:a16="http://schemas.microsoft.com/office/drawing/2014/main" xmlns="" id="{BD2EB343-33FE-429D-802D-8809A95094F7}"/>
              </a:ext>
            </a:extLst>
          </p:cNvPr>
          <p:cNvSpPr txBox="1">
            <a:spLocks noChangeArrowheads="1"/>
          </p:cNvSpPr>
          <p:nvPr/>
        </p:nvSpPr>
        <p:spPr bwMode="auto">
          <a:xfrm>
            <a:off x="1363886" y="4058702"/>
            <a:ext cx="3673475" cy="2923877"/>
          </a:xfrm>
          <a:prstGeom prst="rect">
            <a:avLst/>
          </a:prstGeom>
          <a:noFill/>
          <a:ln w="9525">
            <a:noFill/>
            <a:miter lim="800000"/>
            <a:headEnd/>
            <a:tailEnd/>
          </a:ln>
        </p:spPr>
        <p:txBody>
          <a:bodyPr>
            <a:spAutoFit/>
          </a:bodyPr>
          <a:lstStyle/>
          <a:p>
            <a:pPr eaLnBrk="1" fontAlgn="auto" hangingPunct="1">
              <a:spcBef>
                <a:spcPts val="0"/>
              </a:spcBef>
              <a:spcAft>
                <a:spcPts val="0"/>
              </a:spcAft>
              <a:defRPr/>
            </a:pPr>
            <a:r>
              <a:rPr lang="en-GB" sz="2000" b="0" dirty="0">
                <a:solidFill>
                  <a:prstClr val="black"/>
                </a:solidFill>
                <a:latin typeface="Arial Narrow" pitchFamily="34" charset="0"/>
                <a:ea typeface="+mn-ea"/>
              </a:rPr>
              <a:t>Formal  / non-formal</a:t>
            </a:r>
          </a:p>
          <a:p>
            <a:pPr eaLnBrk="1" fontAlgn="auto" hangingPunct="1">
              <a:spcBef>
                <a:spcPts val="0"/>
              </a:spcBef>
              <a:spcAft>
                <a:spcPts val="0"/>
              </a:spcAft>
              <a:defRPr/>
            </a:pPr>
            <a:r>
              <a:rPr lang="en-GB" sz="2000" b="0" dirty="0">
                <a:solidFill>
                  <a:prstClr val="black"/>
                </a:solidFill>
                <a:latin typeface="Arial Narrow" pitchFamily="34" charset="0"/>
                <a:ea typeface="+mn-ea"/>
              </a:rPr>
              <a:t>Individual</a:t>
            </a:r>
          </a:p>
          <a:p>
            <a:pPr eaLnBrk="1" fontAlgn="auto" hangingPunct="1">
              <a:spcBef>
                <a:spcPts val="0"/>
              </a:spcBef>
              <a:spcAft>
                <a:spcPts val="0"/>
              </a:spcAft>
              <a:defRPr/>
            </a:pPr>
            <a:r>
              <a:rPr lang="en-GB" sz="2000" b="0" dirty="0">
                <a:solidFill>
                  <a:prstClr val="black"/>
                </a:solidFill>
                <a:latin typeface="Arial Narrow" pitchFamily="34" charset="0"/>
                <a:ea typeface="+mn-ea"/>
              </a:rPr>
              <a:t>Intended</a:t>
            </a:r>
          </a:p>
          <a:p>
            <a:pPr eaLnBrk="1" fontAlgn="auto" hangingPunct="1">
              <a:spcBef>
                <a:spcPts val="0"/>
              </a:spcBef>
              <a:spcAft>
                <a:spcPts val="0"/>
              </a:spcAft>
              <a:defRPr/>
            </a:pPr>
            <a:r>
              <a:rPr lang="en-GB" sz="2000" b="0" dirty="0">
                <a:solidFill>
                  <a:prstClr val="black"/>
                </a:solidFill>
                <a:latin typeface="Arial Narrow" pitchFamily="34" charset="0"/>
                <a:ea typeface="+mn-ea"/>
              </a:rPr>
              <a:t>Need</a:t>
            </a:r>
          </a:p>
          <a:p>
            <a:pPr eaLnBrk="1" fontAlgn="auto" hangingPunct="1">
              <a:spcBef>
                <a:spcPts val="0"/>
              </a:spcBef>
              <a:spcAft>
                <a:spcPts val="0"/>
              </a:spcAft>
              <a:defRPr/>
            </a:pPr>
            <a:r>
              <a:rPr lang="en-GB" sz="2000" b="0" dirty="0">
                <a:solidFill>
                  <a:prstClr val="black"/>
                </a:solidFill>
                <a:latin typeface="Arial Narrow" pitchFamily="34" charset="0"/>
                <a:ea typeface="+mn-ea"/>
              </a:rPr>
              <a:t>Directed</a:t>
            </a:r>
          </a:p>
          <a:p>
            <a:pPr eaLnBrk="1" fontAlgn="auto" hangingPunct="1">
              <a:spcBef>
                <a:spcPts val="0"/>
              </a:spcBef>
              <a:spcAft>
                <a:spcPts val="0"/>
              </a:spcAft>
              <a:defRPr/>
            </a:pPr>
            <a:r>
              <a:rPr lang="en-GB" sz="2000" b="0" dirty="0">
                <a:solidFill>
                  <a:prstClr val="black"/>
                </a:solidFill>
                <a:latin typeface="Arial Narrow" pitchFamily="34" charset="0"/>
                <a:ea typeface="+mn-ea"/>
              </a:rPr>
              <a:t>Planned</a:t>
            </a:r>
          </a:p>
          <a:p>
            <a:pPr eaLnBrk="1" fontAlgn="auto" hangingPunct="1">
              <a:spcBef>
                <a:spcPts val="0"/>
              </a:spcBef>
              <a:spcAft>
                <a:spcPts val="0"/>
              </a:spcAft>
              <a:defRPr/>
            </a:pPr>
            <a:r>
              <a:rPr lang="en-GB" sz="2000" b="0" dirty="0">
                <a:solidFill>
                  <a:prstClr val="black"/>
                </a:solidFill>
                <a:latin typeface="Arial Narrow" pitchFamily="34" charset="0"/>
                <a:ea typeface="+mn-ea"/>
              </a:rPr>
              <a:t>Extrinsic Motivation</a:t>
            </a:r>
          </a:p>
          <a:p>
            <a:pPr eaLnBrk="1" fontAlgn="auto" hangingPunct="1">
              <a:spcBef>
                <a:spcPts val="0"/>
              </a:spcBef>
              <a:spcAft>
                <a:spcPts val="0"/>
              </a:spcAft>
              <a:defRPr/>
            </a:pPr>
            <a:r>
              <a:rPr lang="en-GB" sz="2000" b="0" dirty="0">
                <a:solidFill>
                  <a:prstClr val="black"/>
                </a:solidFill>
                <a:latin typeface="Arial Narrow" pitchFamily="34" charset="0"/>
                <a:ea typeface="+mn-ea"/>
              </a:rPr>
              <a:t>Cognitive</a:t>
            </a:r>
          </a:p>
          <a:p>
            <a:pPr eaLnBrk="1" fontAlgn="auto" hangingPunct="1">
              <a:spcBef>
                <a:spcPts val="0"/>
              </a:spcBef>
              <a:spcAft>
                <a:spcPts val="0"/>
              </a:spcAft>
              <a:defRPr/>
            </a:pPr>
            <a:endParaRPr lang="en-GB" sz="2400" b="0" dirty="0">
              <a:solidFill>
                <a:prstClr val="black"/>
              </a:solidFill>
              <a:latin typeface="Arial Narrow" pitchFamily="34" charset="0"/>
              <a:ea typeface="+mn-ea"/>
            </a:endParaRPr>
          </a:p>
        </p:txBody>
      </p:sp>
      <p:cxnSp>
        <p:nvCxnSpPr>
          <p:cNvPr id="3" name="Straight Arrow Connector 2">
            <a:extLst>
              <a:ext uri="{FF2B5EF4-FFF2-40B4-BE49-F238E27FC236}">
                <a16:creationId xmlns:a16="http://schemas.microsoft.com/office/drawing/2014/main" xmlns="" id="{2247E6E2-1F7D-4948-B1BE-DC6CAEA4C07A}"/>
              </a:ext>
            </a:extLst>
          </p:cNvPr>
          <p:cNvCxnSpPr>
            <a:cxnSpLocks/>
          </p:cNvCxnSpPr>
          <p:nvPr/>
        </p:nvCxnSpPr>
        <p:spPr>
          <a:xfrm>
            <a:off x="3417757" y="4293096"/>
            <a:ext cx="3073195" cy="0"/>
          </a:xfrm>
          <a:prstGeom prst="straightConnector1">
            <a:avLst/>
          </a:prstGeom>
          <a:ln w="47625">
            <a:solidFill>
              <a:schemeClr val="bg1">
                <a:lumMod val="65000"/>
              </a:schemeClr>
            </a:solidFill>
            <a:headEnd type="stealth"/>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xmlns="" id="{45ECC6C1-2104-45CB-A94D-EB5A8742CD70}"/>
              </a:ext>
            </a:extLst>
          </p:cNvPr>
          <p:cNvCxnSpPr>
            <a:cxnSpLocks/>
          </p:cNvCxnSpPr>
          <p:nvPr/>
        </p:nvCxnSpPr>
        <p:spPr>
          <a:xfrm>
            <a:off x="2483768" y="4562965"/>
            <a:ext cx="4007184" cy="0"/>
          </a:xfrm>
          <a:prstGeom prst="straightConnector1">
            <a:avLst/>
          </a:prstGeom>
          <a:ln w="47625">
            <a:solidFill>
              <a:schemeClr val="bg1">
                <a:lumMod val="65000"/>
              </a:schemeClr>
            </a:solidFill>
            <a:headEnd type="stealth"/>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xmlns="" id="{579821FC-D867-4F74-AFF7-6EDFD04387FD}"/>
              </a:ext>
            </a:extLst>
          </p:cNvPr>
          <p:cNvCxnSpPr>
            <a:cxnSpLocks/>
          </p:cNvCxnSpPr>
          <p:nvPr/>
        </p:nvCxnSpPr>
        <p:spPr>
          <a:xfrm>
            <a:off x="2292237" y="4869160"/>
            <a:ext cx="4198715" cy="0"/>
          </a:xfrm>
          <a:prstGeom prst="straightConnector1">
            <a:avLst/>
          </a:prstGeom>
          <a:ln w="47625">
            <a:solidFill>
              <a:schemeClr val="bg1">
                <a:lumMod val="65000"/>
              </a:schemeClr>
            </a:solidFill>
            <a:headEnd type="stealth"/>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xmlns="" id="{BD8B81B4-B93F-4948-8512-96352ADAE1B7}"/>
              </a:ext>
            </a:extLst>
          </p:cNvPr>
          <p:cNvCxnSpPr>
            <a:cxnSpLocks/>
          </p:cNvCxnSpPr>
          <p:nvPr/>
        </p:nvCxnSpPr>
        <p:spPr>
          <a:xfrm>
            <a:off x="2051720" y="5157192"/>
            <a:ext cx="4439232" cy="0"/>
          </a:xfrm>
          <a:prstGeom prst="straightConnector1">
            <a:avLst/>
          </a:prstGeom>
          <a:ln w="47625">
            <a:solidFill>
              <a:schemeClr val="bg1">
                <a:lumMod val="65000"/>
              </a:schemeClr>
            </a:solidFill>
            <a:headEnd type="stealth"/>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xmlns="" id="{0D8A6DCD-E8CA-4935-80BA-2E6B0AF15BDB}"/>
              </a:ext>
            </a:extLst>
          </p:cNvPr>
          <p:cNvCxnSpPr>
            <a:cxnSpLocks/>
            <a:endCxn id="63512" idx="1"/>
          </p:cNvCxnSpPr>
          <p:nvPr/>
        </p:nvCxnSpPr>
        <p:spPr>
          <a:xfrm>
            <a:off x="2289181" y="5456114"/>
            <a:ext cx="4201771" cy="832"/>
          </a:xfrm>
          <a:prstGeom prst="straightConnector1">
            <a:avLst/>
          </a:prstGeom>
          <a:ln w="47625">
            <a:solidFill>
              <a:schemeClr val="bg1">
                <a:lumMod val="65000"/>
              </a:schemeClr>
            </a:solidFill>
            <a:headEnd type="stealth"/>
            <a:tailEnd type="triangle"/>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xmlns="" id="{743B64B5-8B7C-4552-A7A6-2C50940226E5}"/>
              </a:ext>
            </a:extLst>
          </p:cNvPr>
          <p:cNvCxnSpPr>
            <a:cxnSpLocks/>
          </p:cNvCxnSpPr>
          <p:nvPr/>
        </p:nvCxnSpPr>
        <p:spPr>
          <a:xfrm>
            <a:off x="2292237" y="5733256"/>
            <a:ext cx="4198715" cy="0"/>
          </a:xfrm>
          <a:prstGeom prst="straightConnector1">
            <a:avLst/>
          </a:prstGeom>
          <a:ln w="47625">
            <a:solidFill>
              <a:schemeClr val="bg1">
                <a:lumMod val="65000"/>
              </a:schemeClr>
            </a:solidFill>
            <a:headEnd type="stealth"/>
            <a:tailEnd type="triangle"/>
          </a:ln>
        </p:spPr>
        <p:style>
          <a:lnRef idx="1">
            <a:schemeClr val="accent1"/>
          </a:lnRef>
          <a:fillRef idx="0">
            <a:schemeClr val="accent1"/>
          </a:fillRef>
          <a:effectRef idx="0">
            <a:schemeClr val="accent1"/>
          </a:effectRef>
          <a:fontRef idx="minor">
            <a:schemeClr val="tx1"/>
          </a:fontRef>
        </p:style>
      </p:cxnSp>
      <p:cxnSp>
        <p:nvCxnSpPr>
          <p:cNvPr id="52" name="Straight Arrow Connector 51">
            <a:extLst>
              <a:ext uri="{FF2B5EF4-FFF2-40B4-BE49-F238E27FC236}">
                <a16:creationId xmlns:a16="http://schemas.microsoft.com/office/drawing/2014/main" xmlns="" id="{77DFF3D6-5460-4E5F-8602-E08AF64B5D0C}"/>
              </a:ext>
            </a:extLst>
          </p:cNvPr>
          <p:cNvCxnSpPr>
            <a:cxnSpLocks/>
          </p:cNvCxnSpPr>
          <p:nvPr/>
        </p:nvCxnSpPr>
        <p:spPr>
          <a:xfrm>
            <a:off x="3247921" y="6093296"/>
            <a:ext cx="3243031" cy="0"/>
          </a:xfrm>
          <a:prstGeom prst="straightConnector1">
            <a:avLst/>
          </a:prstGeom>
          <a:ln w="47625">
            <a:solidFill>
              <a:schemeClr val="bg1">
                <a:lumMod val="65000"/>
              </a:schemeClr>
            </a:solidFill>
            <a:headEnd type="stealth"/>
            <a:tailEnd type="triangle"/>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xmlns="" id="{F6AD20C5-8983-45B4-9089-B3FA82AC1814}"/>
              </a:ext>
            </a:extLst>
          </p:cNvPr>
          <p:cNvPicPr>
            <a:picLocks noChangeAspect="1"/>
          </p:cNvPicPr>
          <p:nvPr/>
        </p:nvPicPr>
        <p:blipFill>
          <a:blip r:embed="rId3"/>
          <a:stretch>
            <a:fillRect/>
          </a:stretch>
        </p:blipFill>
        <p:spPr>
          <a:xfrm>
            <a:off x="3393635" y="403706"/>
            <a:ext cx="2293484" cy="237472"/>
          </a:xfrm>
          <a:prstGeom prst="rect">
            <a:avLst/>
          </a:prstGeom>
        </p:spPr>
      </p:pic>
      <p:pic>
        <p:nvPicPr>
          <p:cNvPr id="17" name="Picture 2" descr="https://www132.lunapic.com/editor/working/156093715075670606?9923391846">
            <a:extLst>
              <a:ext uri="{FF2B5EF4-FFF2-40B4-BE49-F238E27FC236}">
                <a16:creationId xmlns:a16="http://schemas.microsoft.com/office/drawing/2014/main" xmlns="" id="{9A4917D9-A751-48FA-AC56-B41EE695FF4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20728" y="400148"/>
            <a:ext cx="3049076" cy="227512"/>
          </a:xfrm>
          <a:prstGeom prst="rect">
            <a:avLst/>
          </a:prstGeom>
          <a:noFill/>
          <a:extLst>
            <a:ext uri="{909E8E84-426E-40dd-AFC4-6F175D3DCCD1}">
              <a14:hiddenFill xmlns:a14="http://schemas.microsoft.com/office/drawing/2010/main">
                <a:solidFill>
                  <a:srgbClr val="FFFFFF"/>
                </a:solidFill>
              </a14:hiddenFill>
            </a:ext>
          </a:extLst>
        </p:spPr>
      </p:pic>
      <p:cxnSp>
        <p:nvCxnSpPr>
          <p:cNvPr id="35" name="Straight Arrow Connector 34">
            <a:extLst>
              <a:ext uri="{FF2B5EF4-FFF2-40B4-BE49-F238E27FC236}">
                <a16:creationId xmlns:a16="http://schemas.microsoft.com/office/drawing/2014/main" xmlns="" id="{6A4530D4-C191-401D-90EC-00789DADFA8D}"/>
              </a:ext>
            </a:extLst>
          </p:cNvPr>
          <p:cNvCxnSpPr>
            <a:cxnSpLocks/>
          </p:cNvCxnSpPr>
          <p:nvPr/>
        </p:nvCxnSpPr>
        <p:spPr>
          <a:xfrm>
            <a:off x="2339752" y="6381328"/>
            <a:ext cx="4151200" cy="0"/>
          </a:xfrm>
          <a:prstGeom prst="straightConnector1">
            <a:avLst/>
          </a:prstGeom>
          <a:ln w="47625">
            <a:solidFill>
              <a:schemeClr val="bg1">
                <a:lumMod val="65000"/>
              </a:schemeClr>
            </a:solidFill>
            <a:headEnd type="stealth"/>
            <a:tailEnd type="triangle"/>
          </a:ln>
        </p:spPr>
        <p:style>
          <a:lnRef idx="1">
            <a:schemeClr val="accent1"/>
          </a:lnRef>
          <a:fillRef idx="0">
            <a:schemeClr val="accent1"/>
          </a:fillRef>
          <a:effectRef idx="0">
            <a:schemeClr val="accent1"/>
          </a:effectRef>
          <a:fontRef idx="minor">
            <a:schemeClr val="tx1"/>
          </a:fontRef>
        </p:style>
      </p:cxnSp>
      <p:sp>
        <p:nvSpPr>
          <p:cNvPr id="47" name="Down Arrow 22">
            <a:extLst>
              <a:ext uri="{FF2B5EF4-FFF2-40B4-BE49-F238E27FC236}">
                <a16:creationId xmlns:a16="http://schemas.microsoft.com/office/drawing/2014/main" xmlns="" id="{8DDC128C-BD1E-4299-B8DA-96BB30600122}"/>
              </a:ext>
            </a:extLst>
          </p:cNvPr>
          <p:cNvSpPr/>
          <p:nvPr/>
        </p:nvSpPr>
        <p:spPr>
          <a:xfrm flipV="1">
            <a:off x="352232" y="980727"/>
            <a:ext cx="896806" cy="5588720"/>
          </a:xfrm>
          <a:prstGeom prst="downArrow">
            <a:avLst/>
          </a:prstGeom>
          <a:solidFill>
            <a:srgbClr val="09E79D"/>
          </a:solidFill>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GB"/>
          </a:p>
        </p:txBody>
      </p:sp>
      <p:sp>
        <p:nvSpPr>
          <p:cNvPr id="37" name="Rectangle 36">
            <a:extLst>
              <a:ext uri="{FF2B5EF4-FFF2-40B4-BE49-F238E27FC236}">
                <a16:creationId xmlns:a16="http://schemas.microsoft.com/office/drawing/2014/main" xmlns="" id="{C9662B4F-1C36-40C1-B99E-072103FCEE91}"/>
              </a:ext>
            </a:extLst>
          </p:cNvPr>
          <p:cNvSpPr/>
          <p:nvPr/>
        </p:nvSpPr>
        <p:spPr>
          <a:xfrm rot="16200000">
            <a:off x="-2197606" y="3432238"/>
            <a:ext cx="5951451" cy="369332"/>
          </a:xfrm>
          <a:prstGeom prst="rect">
            <a:avLst/>
          </a:prstGeom>
        </p:spPr>
        <p:txBody>
          <a:bodyPr wrap="square">
            <a:spAutoFit/>
          </a:bodyPr>
          <a:lstStyle/>
          <a:p>
            <a:pPr>
              <a:spcBef>
                <a:spcPct val="0"/>
              </a:spcBef>
              <a:buFontTx/>
              <a:buNone/>
            </a:pPr>
            <a:r>
              <a:rPr lang="en-GB" altLang="en-US" b="1" dirty="0">
                <a:latin typeface="Arial Narrow" panose="020B0606020202030204" pitchFamily="34" charset="0"/>
              </a:rPr>
              <a:t>Lifelong learning</a:t>
            </a:r>
            <a:r>
              <a:rPr lang="en-GB" altLang="en-US" dirty="0">
                <a:latin typeface="Arial Narrow" panose="020B0606020202030204" pitchFamily="34" charset="0"/>
              </a:rPr>
              <a:t>:   All learning activity undertaken through life </a:t>
            </a:r>
            <a:endParaRPr lang="en-US" dirty="0"/>
          </a:p>
        </p:txBody>
      </p:sp>
      <p:pic>
        <p:nvPicPr>
          <p:cNvPr id="38" name="Picture 37">
            <a:extLst>
              <a:ext uri="{FF2B5EF4-FFF2-40B4-BE49-F238E27FC236}">
                <a16:creationId xmlns:a16="http://schemas.microsoft.com/office/drawing/2014/main" xmlns="" id="{F87726ED-A3B1-4AE4-9491-5CD0CAA31C72}"/>
              </a:ext>
            </a:extLst>
          </p:cNvPr>
          <p:cNvPicPr>
            <a:picLocks noChangeAspect="1"/>
          </p:cNvPicPr>
          <p:nvPr/>
        </p:nvPicPr>
        <p:blipFill>
          <a:blip r:embed="rId5"/>
          <a:stretch>
            <a:fillRect/>
          </a:stretch>
        </p:blipFill>
        <p:spPr>
          <a:xfrm>
            <a:off x="1363886" y="1146967"/>
            <a:ext cx="6592490" cy="2415718"/>
          </a:xfrm>
          <a:prstGeom prst="rect">
            <a:avLst/>
          </a:prstGeom>
        </p:spPr>
      </p:pic>
      <p:sp>
        <p:nvSpPr>
          <p:cNvPr id="39" name="Isosceles Triangle 38">
            <a:extLst>
              <a:ext uri="{FF2B5EF4-FFF2-40B4-BE49-F238E27FC236}">
                <a16:creationId xmlns:a16="http://schemas.microsoft.com/office/drawing/2014/main" xmlns="" id="{ACF1DDA6-ADE0-4080-90CA-E95765BB3B59}"/>
              </a:ext>
            </a:extLst>
          </p:cNvPr>
          <p:cNvSpPr/>
          <p:nvPr/>
        </p:nvSpPr>
        <p:spPr>
          <a:xfrm rot="16200000">
            <a:off x="1030415" y="2234679"/>
            <a:ext cx="283614" cy="383328"/>
          </a:xfrm>
          <a:prstGeom prst="triangl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xmlns="" id="{C7F635EB-6D92-4FA7-BCD7-FBB1EACD9A5A}"/>
              </a:ext>
            </a:extLst>
          </p:cNvPr>
          <p:cNvPicPr>
            <a:picLocks noChangeAspect="1"/>
          </p:cNvPicPr>
          <p:nvPr/>
        </p:nvPicPr>
        <p:blipFill>
          <a:blip r:embed="rId6"/>
          <a:stretch>
            <a:fillRect/>
          </a:stretch>
        </p:blipFill>
        <p:spPr>
          <a:xfrm>
            <a:off x="445436" y="394322"/>
            <a:ext cx="2864083" cy="257293"/>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xmlns="" id="{05AE1D7A-6DDC-4DD3-B261-99881D9F0558}"/>
              </a:ext>
            </a:extLst>
          </p:cNvPr>
          <p:cNvSpPr/>
          <p:nvPr/>
        </p:nvSpPr>
        <p:spPr>
          <a:xfrm>
            <a:off x="278899" y="1713092"/>
            <a:ext cx="8655731" cy="4841743"/>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Arial"/>
              <a:ea typeface="+mn-ea"/>
              <a:cs typeface="+mn-cs"/>
            </a:endParaRPr>
          </a:p>
        </p:txBody>
      </p:sp>
      <p:sp>
        <p:nvSpPr>
          <p:cNvPr id="146435" name="Rectangle 21">
            <a:extLst>
              <a:ext uri="{FF2B5EF4-FFF2-40B4-BE49-F238E27FC236}">
                <a16:creationId xmlns:a16="http://schemas.microsoft.com/office/drawing/2014/main" xmlns="" id="{37AADB57-5F78-4CB8-89C0-28A26E2302B1}"/>
              </a:ext>
            </a:extLst>
          </p:cNvPr>
          <p:cNvSpPr>
            <a:spLocks noChangeArrowheads="1"/>
          </p:cNvSpPr>
          <p:nvPr/>
        </p:nvSpPr>
        <p:spPr bwMode="auto">
          <a:xfrm>
            <a:off x="186429" y="1761743"/>
            <a:ext cx="184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800" b="1"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46436" name="Rectangle 22">
            <a:extLst>
              <a:ext uri="{FF2B5EF4-FFF2-40B4-BE49-F238E27FC236}">
                <a16:creationId xmlns:a16="http://schemas.microsoft.com/office/drawing/2014/main" xmlns="" id="{9E96A6C3-33A3-48CF-8102-D2CB1E914BF2}"/>
              </a:ext>
            </a:extLst>
          </p:cNvPr>
          <p:cNvSpPr>
            <a:spLocks noChangeArrowheads="1"/>
          </p:cNvSpPr>
          <p:nvPr/>
        </p:nvSpPr>
        <p:spPr bwMode="auto">
          <a:xfrm>
            <a:off x="197541" y="3187318"/>
            <a:ext cx="290513"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Times New Roman" panose="02020603050405020304" pitchFamily="18" charset="0"/>
              </a:rPr>
              <a:t>  </a:t>
            </a:r>
            <a:endParaRPr kumimoji="0" lang="en-US" altLang="en-US" sz="1800" b="1"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800" b="1"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46437" name="Text Box 32">
            <a:extLst>
              <a:ext uri="{FF2B5EF4-FFF2-40B4-BE49-F238E27FC236}">
                <a16:creationId xmlns:a16="http://schemas.microsoft.com/office/drawing/2014/main" xmlns="" id="{9C5C69BF-A459-4DFE-8941-E44808210235}"/>
              </a:ext>
            </a:extLst>
          </p:cNvPr>
          <p:cNvSpPr txBox="1">
            <a:spLocks noChangeArrowheads="1"/>
          </p:cNvSpPr>
          <p:nvPr/>
        </p:nvSpPr>
        <p:spPr bwMode="auto">
          <a:xfrm>
            <a:off x="1426266" y="5100255"/>
            <a:ext cx="1100138"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600" b="1"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1" name="AutoShape 16">
            <a:extLst>
              <a:ext uri="{FF2B5EF4-FFF2-40B4-BE49-F238E27FC236}">
                <a16:creationId xmlns:a16="http://schemas.microsoft.com/office/drawing/2014/main" xmlns="" id="{83B8E0FF-378E-41D6-9E69-94DEE92EFB14}"/>
              </a:ext>
            </a:extLst>
          </p:cNvPr>
          <p:cNvSpPr>
            <a:spLocks noChangeArrowheads="1"/>
          </p:cNvSpPr>
          <p:nvPr/>
        </p:nvSpPr>
        <p:spPr bwMode="auto">
          <a:xfrm>
            <a:off x="1886641" y="2538030"/>
            <a:ext cx="1503363" cy="3076575"/>
          </a:xfrm>
          <a:prstGeom prst="roundRect">
            <a:avLst>
              <a:gd name="adj" fmla="val 16667"/>
            </a:avLst>
          </a:prstGeom>
          <a:solidFill>
            <a:srgbClr val="F80ED7">
              <a:alpha val="68000"/>
            </a:srgbClr>
          </a:solidFill>
          <a:ln w="38100">
            <a:solidFill>
              <a:schemeClr val="tx1"/>
            </a:solidFill>
            <a:round/>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800" b="1" i="0" u="none" strike="noStrike" kern="1200" cap="none" spc="0" normalizeH="0" baseline="0" noProof="0">
              <a:ln>
                <a:noFill/>
              </a:ln>
              <a:solidFill>
                <a:srgbClr val="92D050"/>
              </a:solidFill>
              <a:effectLst/>
              <a:uLnTx/>
              <a:uFillTx/>
              <a:latin typeface="Arial" panose="020B0604020202020204" pitchFamily="34" charset="0"/>
              <a:ea typeface="MS PGothic" panose="020B0600070205080204" pitchFamily="34" charset="-128"/>
              <a:cs typeface="+mn-cs"/>
            </a:endParaRPr>
          </a:p>
        </p:txBody>
      </p:sp>
      <p:sp>
        <p:nvSpPr>
          <p:cNvPr id="146439" name="TextBox 34">
            <a:extLst>
              <a:ext uri="{FF2B5EF4-FFF2-40B4-BE49-F238E27FC236}">
                <a16:creationId xmlns:a16="http://schemas.microsoft.com/office/drawing/2014/main" xmlns="" id="{177FF524-A60C-4E9B-99FD-0CA0FCE2C133}"/>
              </a:ext>
            </a:extLst>
          </p:cNvPr>
          <p:cNvSpPr txBox="1">
            <a:spLocks noChangeArrowheads="1"/>
          </p:cNvSpPr>
          <p:nvPr/>
        </p:nvSpPr>
        <p:spPr bwMode="auto">
          <a:xfrm>
            <a:off x="2080316" y="2638043"/>
            <a:ext cx="120967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en-US" sz="1800" b="1"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rPr>
              <a:t>Academic</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en-US" sz="1800" b="1"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rPr>
              <a:t>curriculum</a:t>
            </a:r>
          </a:p>
        </p:txBody>
      </p:sp>
      <p:sp>
        <p:nvSpPr>
          <p:cNvPr id="146440" name="AutoShape 20">
            <a:extLst>
              <a:ext uri="{FF2B5EF4-FFF2-40B4-BE49-F238E27FC236}">
                <a16:creationId xmlns:a16="http://schemas.microsoft.com/office/drawing/2014/main" xmlns="" id="{7BF22530-6D4C-4E2C-B87B-5F3DCF2E8AB2}"/>
              </a:ext>
            </a:extLst>
          </p:cNvPr>
          <p:cNvSpPr>
            <a:spLocks noChangeArrowheads="1"/>
          </p:cNvSpPr>
          <p:nvPr/>
        </p:nvSpPr>
        <p:spPr bwMode="auto">
          <a:xfrm>
            <a:off x="391216" y="3384168"/>
            <a:ext cx="1382713" cy="1423987"/>
          </a:xfrm>
          <a:prstGeom prst="roundRect">
            <a:avLst>
              <a:gd name="adj" fmla="val 16667"/>
            </a:avLst>
          </a:prstGeom>
          <a:solidFill>
            <a:srgbClr val="FFFF00"/>
          </a:solidFill>
          <a:ln w="25400">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800" b="1" i="0" u="none" strike="noStrike" kern="1200" cap="none" spc="0" normalizeH="0" baseline="0" noProof="0">
              <a:ln>
                <a:noFill/>
              </a:ln>
              <a:solidFill>
                <a:srgbClr val="FFFF00"/>
              </a:solidFill>
              <a:effectLst/>
              <a:uLnTx/>
              <a:uFillTx/>
              <a:latin typeface="Arial" panose="020B0604020202020204" pitchFamily="34" charset="0"/>
              <a:ea typeface="MS PGothic" panose="020B0600070205080204" pitchFamily="34" charset="-128"/>
              <a:cs typeface="+mn-cs"/>
            </a:endParaRPr>
          </a:p>
        </p:txBody>
      </p:sp>
      <p:sp>
        <p:nvSpPr>
          <p:cNvPr id="146441" name="Text Box 5" descr="Wide upward diagonal">
            <a:extLst>
              <a:ext uri="{FF2B5EF4-FFF2-40B4-BE49-F238E27FC236}">
                <a16:creationId xmlns:a16="http://schemas.microsoft.com/office/drawing/2014/main" xmlns="" id="{1268AD3B-8C70-4ED8-BFCF-103CC04C02D9}"/>
              </a:ext>
            </a:extLst>
          </p:cNvPr>
          <p:cNvSpPr txBox="1">
            <a:spLocks noChangeArrowheads="1"/>
          </p:cNvSpPr>
          <p:nvPr/>
        </p:nvSpPr>
        <p:spPr bwMode="auto">
          <a:xfrm>
            <a:off x="411854" y="3585780"/>
            <a:ext cx="1343025" cy="1136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1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Times New Roman" panose="02020603050405020304" pitchFamily="18" charset="0"/>
              </a:rPr>
              <a:t>Work-related  curriculum</a:t>
            </a:r>
            <a:endParaRPr kumimoji="0" lang="en-GB" altLang="en-US" sz="1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12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Times New Roman" panose="02020603050405020304" pitchFamily="18" charset="0"/>
              </a:rPr>
              <a:t> Placement Internship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12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Times New Roman" panose="02020603050405020304" pitchFamily="18" charset="0"/>
              </a:rPr>
              <a:t>Apprenticeship</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1200" b="1" i="1"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1200" b="1" i="1"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1200" b="1" i="1"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1200" b="1" i="1"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12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46442" name="AutoShape 24">
            <a:extLst>
              <a:ext uri="{FF2B5EF4-FFF2-40B4-BE49-F238E27FC236}">
                <a16:creationId xmlns:a16="http://schemas.microsoft.com/office/drawing/2014/main" xmlns="" id="{2D425165-0FD0-4CAC-987C-F1828A17C662}"/>
              </a:ext>
            </a:extLst>
          </p:cNvPr>
          <p:cNvSpPr>
            <a:spLocks noChangeArrowheads="1"/>
          </p:cNvSpPr>
          <p:nvPr/>
        </p:nvSpPr>
        <p:spPr bwMode="auto">
          <a:xfrm>
            <a:off x="3427196" y="3257168"/>
            <a:ext cx="1947863" cy="2303462"/>
          </a:xfrm>
          <a:prstGeom prst="roundRect">
            <a:avLst>
              <a:gd name="adj" fmla="val 16667"/>
            </a:avLst>
          </a:prstGeom>
          <a:solidFill>
            <a:srgbClr val="FF9933"/>
          </a:solidFill>
          <a:ln w="19050">
            <a:solidFill>
              <a:schemeClr val="tx1"/>
            </a:solidFill>
            <a:prstDash val="dash"/>
            <a:round/>
            <a:headEnd/>
            <a:tailEnd/>
          </a:ln>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1400" b="1"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Times New Roman" panose="02020603050405020304" pitchFamily="18" charset="0"/>
              </a:rPr>
              <a:t>Co-curriculum</a:t>
            </a:r>
            <a:endParaRPr kumimoji="0" lang="en-GB" altLang="en-US" sz="1400" b="1"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1400" b="1"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Times New Roman" panose="02020603050405020304" pitchFamily="18" charset="0"/>
              </a:rPr>
              <a:t>Organised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1400" b="1"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Times New Roman" panose="02020603050405020304" pitchFamily="18" charset="0"/>
              </a:rPr>
              <a:t>learning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1400" b="1"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Times New Roman" panose="02020603050405020304" pitchFamily="18" charset="0"/>
              </a:rPr>
              <a:t>outside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1400" b="1"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Times New Roman" panose="02020603050405020304" pitchFamily="18" charset="0"/>
              </a:rPr>
              <a:t>formal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1400" b="1"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Times New Roman" panose="02020603050405020304" pitchFamily="18" charset="0"/>
              </a:rPr>
              <a:t>curriculum</a:t>
            </a:r>
            <a:endParaRPr kumimoji="0" lang="en-US" altLang="en-US" sz="1400" b="1" i="0" u="none" strike="noStrike" kern="1200" cap="none" spc="0" normalizeH="0" baseline="0" noProof="0">
              <a:ln>
                <a:noFill/>
              </a:ln>
              <a:solidFill>
                <a:srgbClr val="92D050"/>
              </a:solidFill>
              <a:effectLst/>
              <a:uLnTx/>
              <a:uFillTx/>
              <a:latin typeface="Arial" panose="020B0604020202020204" pitchFamily="34" charset="0"/>
              <a:ea typeface="MS PGothic" panose="020B0600070205080204" pitchFamily="34" charset="-128"/>
              <a:cs typeface="Times New Roman" panose="02020603050405020304" pitchFamily="18" charset="0"/>
            </a:endParaRPr>
          </a:p>
        </p:txBody>
      </p:sp>
      <p:sp>
        <p:nvSpPr>
          <p:cNvPr id="146443" name="Rectangle 23">
            <a:extLst>
              <a:ext uri="{FF2B5EF4-FFF2-40B4-BE49-F238E27FC236}">
                <a16:creationId xmlns:a16="http://schemas.microsoft.com/office/drawing/2014/main" xmlns="" id="{BCA7F588-157D-4776-866E-CE3E7628305C}"/>
              </a:ext>
            </a:extLst>
          </p:cNvPr>
          <p:cNvSpPr>
            <a:spLocks noChangeArrowheads="1"/>
          </p:cNvSpPr>
          <p:nvPr/>
        </p:nvSpPr>
        <p:spPr bwMode="auto">
          <a:xfrm>
            <a:off x="1858066" y="3285743"/>
            <a:ext cx="145415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8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Study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8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programme</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8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/modules</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8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8" name="Flowchart: Alternate Process 17">
            <a:extLst>
              <a:ext uri="{FF2B5EF4-FFF2-40B4-BE49-F238E27FC236}">
                <a16:creationId xmlns:a16="http://schemas.microsoft.com/office/drawing/2014/main" xmlns="" id="{23CB0FF3-CB4B-45F0-9C73-C7895BF9A23F}"/>
              </a:ext>
            </a:extLst>
          </p:cNvPr>
          <p:cNvSpPr/>
          <p:nvPr/>
        </p:nvSpPr>
        <p:spPr>
          <a:xfrm>
            <a:off x="5448991" y="2504693"/>
            <a:ext cx="3149600" cy="3268662"/>
          </a:xfrm>
          <a:prstGeom prst="flowChartAlternateProcess">
            <a:avLst/>
          </a:prstGeom>
          <a:solidFill>
            <a:srgbClr val="66FF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Arial"/>
              <a:ea typeface="+mn-ea"/>
              <a:cs typeface="+mn-cs"/>
            </a:endParaRPr>
          </a:p>
        </p:txBody>
      </p:sp>
      <p:sp>
        <p:nvSpPr>
          <p:cNvPr id="146445" name="Text Box 23">
            <a:extLst>
              <a:ext uri="{FF2B5EF4-FFF2-40B4-BE49-F238E27FC236}">
                <a16:creationId xmlns:a16="http://schemas.microsoft.com/office/drawing/2014/main" xmlns="" id="{B1ADBA3E-BF09-42B0-9C26-680D9DFD864B}"/>
              </a:ext>
            </a:extLst>
          </p:cNvPr>
          <p:cNvSpPr txBox="1">
            <a:spLocks noChangeArrowheads="1"/>
          </p:cNvSpPr>
          <p:nvPr/>
        </p:nvSpPr>
        <p:spPr bwMode="auto">
          <a:xfrm>
            <a:off x="6263379" y="2538030"/>
            <a:ext cx="18748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en-US" sz="1800" b="1"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rPr>
              <a:t> Extra-curriculum </a:t>
            </a:r>
            <a:endParaRPr kumimoji="0" lang="en-US" altLang="en-US" sz="1800" b="1"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46446" name="Text Box 14">
            <a:extLst>
              <a:ext uri="{FF2B5EF4-FFF2-40B4-BE49-F238E27FC236}">
                <a16:creationId xmlns:a16="http://schemas.microsoft.com/office/drawing/2014/main" xmlns="" id="{CBD5E43C-D39E-4229-BDB2-E7B2726869AC}"/>
              </a:ext>
            </a:extLst>
          </p:cNvPr>
          <p:cNvSpPr txBox="1">
            <a:spLocks noChangeArrowheads="1"/>
          </p:cNvSpPr>
          <p:nvPr/>
        </p:nvSpPr>
        <p:spPr bwMode="auto">
          <a:xfrm>
            <a:off x="5083866" y="2919030"/>
            <a:ext cx="2376488"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1400" b="1"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Times New Roman" panose="02020603050405020304" pitchFamily="18" charset="0"/>
              </a:rPr>
              <a:t>Part-time work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1400" b="1"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Times New Roman" panose="02020603050405020304" pitchFamily="18" charset="0"/>
              </a:rPr>
              <a:t>and internships</a:t>
            </a:r>
            <a:endParaRPr kumimoji="0" lang="en-GB" altLang="en-US" sz="1400" b="1"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46447" name="Text Box 13">
            <a:extLst>
              <a:ext uri="{FF2B5EF4-FFF2-40B4-BE49-F238E27FC236}">
                <a16:creationId xmlns:a16="http://schemas.microsoft.com/office/drawing/2014/main" xmlns="" id="{11895E10-3139-4EA9-AAD1-DD4B21A519C1}"/>
              </a:ext>
            </a:extLst>
          </p:cNvPr>
          <p:cNvSpPr txBox="1">
            <a:spLocks noChangeArrowheads="1"/>
          </p:cNvSpPr>
          <p:nvPr/>
        </p:nvSpPr>
        <p:spPr bwMode="auto">
          <a:xfrm>
            <a:off x="6769791" y="3250818"/>
            <a:ext cx="1944688" cy="36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1400" b="1"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Times New Roman" panose="02020603050405020304" pitchFamily="18" charset="0"/>
              </a:rPr>
              <a:t>Caring for others</a:t>
            </a:r>
            <a:endParaRPr kumimoji="0" lang="en-GB" altLang="en-US" sz="1400" b="1"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46448" name="Text Box 9">
            <a:extLst>
              <a:ext uri="{FF2B5EF4-FFF2-40B4-BE49-F238E27FC236}">
                <a16:creationId xmlns:a16="http://schemas.microsoft.com/office/drawing/2014/main" xmlns="" id="{4156E0D9-C335-4CD1-8C5E-A3CBE4B8E296}"/>
              </a:ext>
            </a:extLst>
          </p:cNvPr>
          <p:cNvSpPr txBox="1">
            <a:spLocks noChangeArrowheads="1"/>
          </p:cNvSpPr>
          <p:nvPr/>
        </p:nvSpPr>
        <p:spPr bwMode="auto">
          <a:xfrm>
            <a:off x="6609454" y="5236780"/>
            <a:ext cx="2112962"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1600" b="1"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Times New Roman" panose="02020603050405020304" pitchFamily="18" charset="0"/>
              </a:rPr>
              <a:t>AN MORE!!!</a:t>
            </a:r>
          </a:p>
        </p:txBody>
      </p:sp>
      <p:sp>
        <p:nvSpPr>
          <p:cNvPr id="146449" name="Text Box 11">
            <a:extLst>
              <a:ext uri="{FF2B5EF4-FFF2-40B4-BE49-F238E27FC236}">
                <a16:creationId xmlns:a16="http://schemas.microsoft.com/office/drawing/2014/main" xmlns="" id="{8CF9D49D-4B9E-45C0-A2CF-2312A4211354}"/>
              </a:ext>
            </a:extLst>
          </p:cNvPr>
          <p:cNvSpPr txBox="1">
            <a:spLocks noChangeArrowheads="1"/>
          </p:cNvSpPr>
          <p:nvPr/>
        </p:nvSpPr>
        <p:spPr bwMode="auto">
          <a:xfrm>
            <a:off x="7165079" y="4258880"/>
            <a:ext cx="863600"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1400" b="1"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Times New Roman" panose="02020603050405020304" pitchFamily="18" charset="0"/>
              </a:rPr>
              <a:t>Travel </a:t>
            </a:r>
            <a:endParaRPr kumimoji="0" lang="en-GB" altLang="en-US" sz="1400" b="1"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46450" name="Text Box 11">
            <a:extLst>
              <a:ext uri="{FF2B5EF4-FFF2-40B4-BE49-F238E27FC236}">
                <a16:creationId xmlns:a16="http://schemas.microsoft.com/office/drawing/2014/main" xmlns="" id="{4F9D14B9-AD14-4744-8972-0A97A661942B}"/>
              </a:ext>
            </a:extLst>
          </p:cNvPr>
          <p:cNvSpPr txBox="1">
            <a:spLocks noChangeArrowheads="1"/>
          </p:cNvSpPr>
          <p:nvPr/>
        </p:nvSpPr>
        <p:spPr bwMode="auto">
          <a:xfrm>
            <a:off x="6871391" y="2930143"/>
            <a:ext cx="186531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1400" b="1"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Times New Roman" panose="02020603050405020304" pitchFamily="18" charset="0"/>
              </a:rPr>
              <a:t>Managing own life </a:t>
            </a:r>
            <a:endParaRPr kumimoji="0" lang="en-GB" altLang="en-US" sz="1400" b="1"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46451" name="Text Box 11">
            <a:extLst>
              <a:ext uri="{FF2B5EF4-FFF2-40B4-BE49-F238E27FC236}">
                <a16:creationId xmlns:a16="http://schemas.microsoft.com/office/drawing/2014/main" xmlns="" id="{ADA6CEC7-7A27-4391-A488-7D3B1C7F8F16}"/>
              </a:ext>
            </a:extLst>
          </p:cNvPr>
          <p:cNvSpPr txBox="1">
            <a:spLocks noChangeArrowheads="1"/>
          </p:cNvSpPr>
          <p:nvPr/>
        </p:nvSpPr>
        <p:spPr bwMode="auto">
          <a:xfrm>
            <a:off x="6966641" y="3649280"/>
            <a:ext cx="14271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1400" b="1"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Times New Roman" panose="02020603050405020304" pitchFamily="18" charset="0"/>
              </a:rPr>
              <a:t>Participating in Sport </a:t>
            </a:r>
            <a:endParaRPr kumimoji="0" lang="en-GB" altLang="en-US" sz="1400" b="1"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46452" name="Text Box 10">
            <a:extLst>
              <a:ext uri="{FF2B5EF4-FFF2-40B4-BE49-F238E27FC236}">
                <a16:creationId xmlns:a16="http://schemas.microsoft.com/office/drawing/2014/main" xmlns="" id="{92CEF1D7-BCB0-4F02-9B8B-EA4837C824AC}"/>
              </a:ext>
            </a:extLst>
          </p:cNvPr>
          <p:cNvSpPr txBox="1">
            <a:spLocks noChangeArrowheads="1"/>
          </p:cNvSpPr>
          <p:nvPr/>
        </p:nvSpPr>
        <p:spPr bwMode="auto">
          <a:xfrm>
            <a:off x="5445816" y="4768468"/>
            <a:ext cx="17272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1400" b="1"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Times New Roman" panose="02020603050405020304" pitchFamily="18" charset="0"/>
              </a:rPr>
              <a:t>Student Representation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1400" b="1"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Times New Roman" panose="02020603050405020304" pitchFamily="18" charset="0"/>
              </a:rPr>
              <a:t>&amp; Societies </a:t>
            </a:r>
            <a:endParaRPr kumimoji="0" lang="en-GB" altLang="en-US" sz="1400" b="1"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46453" name="Text Box 9">
            <a:extLst>
              <a:ext uri="{FF2B5EF4-FFF2-40B4-BE49-F238E27FC236}">
                <a16:creationId xmlns:a16="http://schemas.microsoft.com/office/drawing/2014/main" xmlns="" id="{81767313-FABB-4251-A6B6-20014E0FCCA6}"/>
              </a:ext>
            </a:extLst>
          </p:cNvPr>
          <p:cNvSpPr txBox="1">
            <a:spLocks noChangeArrowheads="1"/>
          </p:cNvSpPr>
          <p:nvPr/>
        </p:nvSpPr>
        <p:spPr bwMode="auto">
          <a:xfrm>
            <a:off x="6741216" y="4562093"/>
            <a:ext cx="2112963"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1400" b="1"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Times New Roman" panose="02020603050405020304" pitchFamily="18" charset="0"/>
              </a:rPr>
              <a:t>Creative activity </a:t>
            </a:r>
          </a:p>
        </p:txBody>
      </p:sp>
      <p:sp>
        <p:nvSpPr>
          <p:cNvPr id="146454" name="Text Box 12">
            <a:extLst>
              <a:ext uri="{FF2B5EF4-FFF2-40B4-BE49-F238E27FC236}">
                <a16:creationId xmlns:a16="http://schemas.microsoft.com/office/drawing/2014/main" xmlns="" id="{C6D224F1-A60D-4718-B88C-F52BA8FD875C}"/>
              </a:ext>
            </a:extLst>
          </p:cNvPr>
          <p:cNvSpPr txBox="1">
            <a:spLocks noChangeArrowheads="1"/>
          </p:cNvSpPr>
          <p:nvPr/>
        </p:nvSpPr>
        <p:spPr bwMode="auto">
          <a:xfrm>
            <a:off x="5514079" y="3404805"/>
            <a:ext cx="1511300"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1400" b="1"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Times New Roman" panose="02020603050405020304" pitchFamily="18" charset="0"/>
              </a:rPr>
              <a:t>Running own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1400" b="1"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Times New Roman" panose="02020603050405020304" pitchFamily="18" charset="0"/>
              </a:rPr>
              <a:t>business</a:t>
            </a:r>
            <a:endParaRPr kumimoji="0" lang="en-GB" altLang="en-US" sz="1400" b="1"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46455" name="Text Box 8">
            <a:extLst>
              <a:ext uri="{FF2B5EF4-FFF2-40B4-BE49-F238E27FC236}">
                <a16:creationId xmlns:a16="http://schemas.microsoft.com/office/drawing/2014/main" xmlns="" id="{E64A23B9-86D7-4EDB-88C6-BBAB03A16802}"/>
              </a:ext>
            </a:extLst>
          </p:cNvPr>
          <p:cNvSpPr txBox="1">
            <a:spLocks noChangeArrowheads="1"/>
          </p:cNvSpPr>
          <p:nvPr/>
        </p:nvSpPr>
        <p:spPr bwMode="auto">
          <a:xfrm>
            <a:off x="5131491" y="3912805"/>
            <a:ext cx="2232025"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1400" b="1"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Times New Roman" panose="02020603050405020304" pitchFamily="18" charset="0"/>
              </a:rPr>
              <a:t>Volunteering &amp;</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1400" b="1"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Times New Roman" panose="02020603050405020304" pitchFamily="18" charset="0"/>
              </a:rPr>
              <a:t>social enterprise</a:t>
            </a:r>
            <a:endParaRPr kumimoji="0" lang="en-GB" altLang="en-US" sz="1400" b="1"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1400" b="1"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46456" name="Text Box 15">
            <a:extLst>
              <a:ext uri="{FF2B5EF4-FFF2-40B4-BE49-F238E27FC236}">
                <a16:creationId xmlns:a16="http://schemas.microsoft.com/office/drawing/2014/main" xmlns="" id="{E4114488-714F-4B22-A01B-63657F2A88C2}"/>
              </a:ext>
            </a:extLst>
          </p:cNvPr>
          <p:cNvSpPr txBox="1">
            <a:spLocks noChangeArrowheads="1"/>
          </p:cNvSpPr>
          <p:nvPr/>
        </p:nvSpPr>
        <p:spPr bwMode="auto">
          <a:xfrm>
            <a:off x="5602979" y="4462080"/>
            <a:ext cx="1216025" cy="385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1200" b="1"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Times New Roman" panose="02020603050405020304" pitchFamily="18" charset="0"/>
              </a:rPr>
              <a:t>Mentoring</a:t>
            </a:r>
            <a:endParaRPr kumimoji="0" lang="en-GB" altLang="en-US" sz="1200" b="1"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46457" name="Text Box 12">
            <a:extLst>
              <a:ext uri="{FF2B5EF4-FFF2-40B4-BE49-F238E27FC236}">
                <a16:creationId xmlns:a16="http://schemas.microsoft.com/office/drawing/2014/main" xmlns="" id="{B68E12CC-1A36-4699-8EC2-3CB21BBFA5E7}"/>
              </a:ext>
            </a:extLst>
          </p:cNvPr>
          <p:cNvSpPr txBox="1">
            <a:spLocks noChangeArrowheads="1"/>
          </p:cNvSpPr>
          <p:nvPr/>
        </p:nvSpPr>
        <p:spPr bwMode="auto">
          <a:xfrm>
            <a:off x="7060304" y="4916105"/>
            <a:ext cx="151130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1400" b="1"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Times New Roman" panose="02020603050405020304" pitchFamily="18" charset="0"/>
              </a:rPr>
              <a:t>Study abroad</a:t>
            </a:r>
          </a:p>
        </p:txBody>
      </p:sp>
      <p:sp>
        <p:nvSpPr>
          <p:cNvPr id="32" name="Rectangle 31">
            <a:extLst>
              <a:ext uri="{FF2B5EF4-FFF2-40B4-BE49-F238E27FC236}">
                <a16:creationId xmlns:a16="http://schemas.microsoft.com/office/drawing/2014/main" xmlns="" id="{D5798469-29AD-479D-93E0-0783D4993738}"/>
              </a:ext>
            </a:extLst>
          </p:cNvPr>
          <p:cNvSpPr/>
          <p:nvPr/>
        </p:nvSpPr>
        <p:spPr>
          <a:xfrm>
            <a:off x="1789804" y="2452305"/>
            <a:ext cx="3335337" cy="3321050"/>
          </a:xfrm>
          <a:prstGeom prst="rect">
            <a:avLst/>
          </a:prstGeom>
          <a:noFill/>
          <a:ln w="44450">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Arial"/>
              <a:ea typeface="+mn-ea"/>
              <a:cs typeface="+mn-cs"/>
            </a:endParaRPr>
          </a:p>
        </p:txBody>
      </p:sp>
      <p:sp>
        <p:nvSpPr>
          <p:cNvPr id="146459" name="Text Box 23">
            <a:extLst>
              <a:ext uri="{FF2B5EF4-FFF2-40B4-BE49-F238E27FC236}">
                <a16:creationId xmlns:a16="http://schemas.microsoft.com/office/drawing/2014/main" xmlns="" id="{DD976990-BCC6-4DBA-AF42-9AA74AAFBB99}"/>
              </a:ext>
            </a:extLst>
          </p:cNvPr>
          <p:cNvSpPr txBox="1">
            <a:spLocks noChangeArrowheads="1"/>
          </p:cNvSpPr>
          <p:nvPr/>
        </p:nvSpPr>
        <p:spPr bwMode="auto">
          <a:xfrm>
            <a:off x="3466204" y="2582480"/>
            <a:ext cx="1714500"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en-US" sz="2400" b="1"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rPr>
              <a:t> </a:t>
            </a:r>
            <a:r>
              <a:rPr kumimoji="0" lang="en-GB" altLang="en-US" sz="1800" b="1"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rPr>
              <a:t>UNIVERSITY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en-US" sz="1800" b="1"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rPr>
              <a:t>ECOSYSTEM</a:t>
            </a:r>
            <a:endParaRPr kumimoji="0" lang="en-US" altLang="en-US" sz="1800" b="1"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46460" name="TextBox 33">
            <a:extLst>
              <a:ext uri="{FF2B5EF4-FFF2-40B4-BE49-F238E27FC236}">
                <a16:creationId xmlns:a16="http://schemas.microsoft.com/office/drawing/2014/main" xmlns="" id="{5297A96C-1FE0-414C-8DEC-6232FC41311F}"/>
              </a:ext>
            </a:extLst>
          </p:cNvPr>
          <p:cNvSpPr txBox="1">
            <a:spLocks noChangeArrowheads="1"/>
          </p:cNvSpPr>
          <p:nvPr/>
        </p:nvSpPr>
        <p:spPr bwMode="auto">
          <a:xfrm>
            <a:off x="1969315" y="4176909"/>
            <a:ext cx="1346200" cy="1384300"/>
          </a:xfrm>
          <a:prstGeom prst="rect">
            <a:avLst/>
          </a:prstGeom>
          <a:noFill/>
          <a:ln>
            <a:noFill/>
          </a:ln>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200" b="1"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rPr>
              <a:t>May include fieldwork,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200" b="1"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rPr>
              <a:t>projects in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200" b="1"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rPr>
              <a:t>real world,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200" b="1"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rPr>
              <a:t>study abroad, community projects</a:t>
            </a:r>
          </a:p>
        </p:txBody>
      </p:sp>
      <p:sp>
        <p:nvSpPr>
          <p:cNvPr id="146461" name="Rectangle 34">
            <a:extLst>
              <a:ext uri="{FF2B5EF4-FFF2-40B4-BE49-F238E27FC236}">
                <a16:creationId xmlns:a16="http://schemas.microsoft.com/office/drawing/2014/main" xmlns="" id="{5E667348-457C-485E-A10F-2C910DC4F1DD}"/>
              </a:ext>
            </a:extLst>
          </p:cNvPr>
          <p:cNvSpPr>
            <a:spLocks noChangeArrowheads="1"/>
          </p:cNvSpPr>
          <p:nvPr/>
        </p:nvSpPr>
        <p:spPr bwMode="auto">
          <a:xfrm>
            <a:off x="2125615" y="5773653"/>
            <a:ext cx="516243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a:ln>
                  <a:noFill/>
                </a:ln>
                <a:solidFill>
                  <a:srgbClr val="000000"/>
                </a:solidFill>
                <a:effectLst/>
                <a:uLnTx/>
                <a:uFillTx/>
                <a:latin typeface="Arial Narrow" panose="020B0606020202030204" pitchFamily="34" charset="0"/>
                <a:ea typeface="MS PGothic" panose="020B0600070205080204" pitchFamily="34" charset="-128"/>
                <a:cs typeface="Calibri" panose="020F0502020204030204" pitchFamily="34" charset="0"/>
              </a:rPr>
              <a:t>World of infinite possibilities for learning </a:t>
            </a:r>
          </a:p>
        </p:txBody>
      </p:sp>
      <p:pic>
        <p:nvPicPr>
          <p:cNvPr id="4" name="Picture 3" descr="A picture containing clipart&#10;&#10;Description automatically generated">
            <a:extLst>
              <a:ext uri="{FF2B5EF4-FFF2-40B4-BE49-F238E27FC236}">
                <a16:creationId xmlns:a16="http://schemas.microsoft.com/office/drawing/2014/main" xmlns="" id="{D4E65BDF-F977-4F7D-8234-9A9D7647ADE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89428" y="1960576"/>
            <a:ext cx="3637551" cy="348457"/>
          </a:xfrm>
          <a:prstGeom prst="rect">
            <a:avLst/>
          </a:prstGeom>
        </p:spPr>
      </p:pic>
      <p:pic>
        <p:nvPicPr>
          <p:cNvPr id="33" name="Picture 17" descr="C:\Users\norman\Pictures\LIFEWIDE EDUCATION BOOK COVER FINAL.jpg">
            <a:extLst>
              <a:ext uri="{FF2B5EF4-FFF2-40B4-BE49-F238E27FC236}">
                <a16:creationId xmlns:a16="http://schemas.microsoft.com/office/drawing/2014/main" xmlns="" id="{1BDBAF89-8D1C-480F-B658-973BC801706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2161" y="771514"/>
            <a:ext cx="1067512" cy="1508888"/>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xmlns="" id="{EE33BB5B-69B3-4F32-AC93-B47A7D8A0EDF}"/>
              </a:ext>
            </a:extLst>
          </p:cNvPr>
          <p:cNvPicPr>
            <a:picLocks noChangeAspect="1"/>
          </p:cNvPicPr>
          <p:nvPr/>
        </p:nvPicPr>
        <p:blipFill>
          <a:blip r:embed="rId5"/>
          <a:stretch>
            <a:fillRect/>
          </a:stretch>
        </p:blipFill>
        <p:spPr>
          <a:xfrm>
            <a:off x="4533821" y="317852"/>
            <a:ext cx="3811311" cy="337782"/>
          </a:xfrm>
          <a:prstGeom prst="rect">
            <a:avLst/>
          </a:prstGeom>
        </p:spPr>
      </p:pic>
      <p:pic>
        <p:nvPicPr>
          <p:cNvPr id="2" name="Picture 1">
            <a:extLst>
              <a:ext uri="{FF2B5EF4-FFF2-40B4-BE49-F238E27FC236}">
                <a16:creationId xmlns:a16="http://schemas.microsoft.com/office/drawing/2014/main" xmlns="" id="{24B2AFB7-3132-42D5-B7D9-4E0D7C222E82}"/>
              </a:ext>
            </a:extLst>
          </p:cNvPr>
          <p:cNvPicPr>
            <a:picLocks noChangeAspect="1"/>
          </p:cNvPicPr>
          <p:nvPr/>
        </p:nvPicPr>
        <p:blipFill>
          <a:blip r:embed="rId6"/>
          <a:stretch>
            <a:fillRect/>
          </a:stretch>
        </p:blipFill>
        <p:spPr>
          <a:xfrm>
            <a:off x="606477" y="335006"/>
            <a:ext cx="3839854" cy="289598"/>
          </a:xfrm>
          <a:prstGeom prst="rect">
            <a:avLst/>
          </a:prstGeom>
        </p:spPr>
      </p:pic>
      <p:sp>
        <p:nvSpPr>
          <p:cNvPr id="7" name="Rectangle 6">
            <a:extLst>
              <a:ext uri="{FF2B5EF4-FFF2-40B4-BE49-F238E27FC236}">
                <a16:creationId xmlns:a16="http://schemas.microsoft.com/office/drawing/2014/main" xmlns="" id="{5EF7B758-506E-4C27-88C8-1CD4AA40464E}"/>
              </a:ext>
            </a:extLst>
          </p:cNvPr>
          <p:cNvSpPr/>
          <p:nvPr/>
        </p:nvSpPr>
        <p:spPr>
          <a:xfrm>
            <a:off x="1699781" y="808053"/>
            <a:ext cx="7332357" cy="707886"/>
          </a:xfrm>
          <a:prstGeom prst="rect">
            <a:avLst/>
          </a:prstGeom>
        </p:spPr>
        <p:txBody>
          <a:bodyPr wrap="square">
            <a:spAutoFit/>
          </a:bodyPr>
          <a:lstStyle/>
          <a:p>
            <a:pPr>
              <a:spcBef>
                <a:spcPct val="0"/>
              </a:spcBef>
              <a:buFontTx/>
              <a:buNone/>
            </a:pPr>
            <a:r>
              <a:rPr lang="en-US" altLang="en-US" sz="2000" b="1" dirty="0">
                <a:latin typeface="Arial Narrow" panose="020B0606020202030204" pitchFamily="34" charset="0"/>
              </a:rPr>
              <a:t>The whole of life is learning therefore education can have no endings </a:t>
            </a:r>
          </a:p>
          <a:p>
            <a:pPr>
              <a:spcBef>
                <a:spcPct val="0"/>
              </a:spcBef>
              <a:buFontTx/>
              <a:buNone/>
            </a:pPr>
            <a:r>
              <a:rPr lang="en-US" altLang="en-US" sz="2000" b="1" i="1" dirty="0">
                <a:latin typeface="Arial Narrow" panose="020B0606020202030204" pitchFamily="34" charset="0"/>
              </a:rPr>
              <a:t>Eduard Lindeman</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AutoShape 20">
            <a:extLst>
              <a:ext uri="{FF2B5EF4-FFF2-40B4-BE49-F238E27FC236}">
                <a16:creationId xmlns:a16="http://schemas.microsoft.com/office/drawing/2014/main" xmlns="" id="{A102FCED-0363-473B-A484-F1604E9B74F7}"/>
              </a:ext>
            </a:extLst>
          </p:cNvPr>
          <p:cNvSpPr>
            <a:spLocks noChangeArrowheads="1"/>
          </p:cNvSpPr>
          <p:nvPr/>
        </p:nvSpPr>
        <p:spPr bwMode="auto">
          <a:xfrm>
            <a:off x="5908778" y="796870"/>
            <a:ext cx="2697031" cy="4803598"/>
          </a:xfrm>
          <a:prstGeom prst="roundRect">
            <a:avLst>
              <a:gd name="adj" fmla="val 16667"/>
            </a:avLst>
          </a:prstGeom>
          <a:gradFill rotWithShape="1">
            <a:gsLst>
              <a:gs pos="73000">
                <a:srgbClr val="FBA3F7"/>
              </a:gs>
              <a:gs pos="100000">
                <a:schemeClr val="bg1"/>
              </a:gs>
            </a:gsLst>
            <a:lin ang="5400000" scaled="1"/>
          </a:gradFill>
          <a:ln w="25400">
            <a:solidFill>
              <a:schemeClr val="tx1"/>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92D050"/>
              </a:solidFill>
              <a:effectLst/>
              <a:uLnTx/>
              <a:uFillTx/>
              <a:latin typeface="Calibri"/>
              <a:ea typeface="MS PGothic" panose="020B0600070205080204" pitchFamily="34" charset="-128"/>
              <a:cs typeface="+mn-cs"/>
            </a:endParaRPr>
          </a:p>
        </p:txBody>
      </p:sp>
      <p:sp>
        <p:nvSpPr>
          <p:cNvPr id="63491" name="AutoShape 22">
            <a:extLst>
              <a:ext uri="{FF2B5EF4-FFF2-40B4-BE49-F238E27FC236}">
                <a16:creationId xmlns:a16="http://schemas.microsoft.com/office/drawing/2014/main" xmlns="" id="{51A2D53E-7662-43E4-B327-0D5AEB7ABBF5}"/>
              </a:ext>
            </a:extLst>
          </p:cNvPr>
          <p:cNvSpPr>
            <a:spLocks noChangeArrowheads="1"/>
          </p:cNvSpPr>
          <p:nvPr/>
        </p:nvSpPr>
        <p:spPr bwMode="auto">
          <a:xfrm>
            <a:off x="505728" y="785700"/>
            <a:ext cx="2623688" cy="5352401"/>
          </a:xfrm>
          <a:prstGeom prst="roundRect">
            <a:avLst>
              <a:gd name="adj" fmla="val 16667"/>
            </a:avLst>
          </a:prstGeom>
          <a:solidFill>
            <a:srgbClr val="43F52B">
              <a:alpha val="42000"/>
            </a:srgbClr>
          </a:solidFill>
          <a:ln w="38100">
            <a:solidFill>
              <a:schemeClr val="tx1"/>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92D050"/>
                </a:solidFill>
                <a:effectLst/>
                <a:uLnTx/>
                <a:uFillTx/>
                <a:latin typeface="Calibri"/>
                <a:ea typeface="MS PGothic" panose="020B0600070205080204" pitchFamily="34" charset="-128"/>
                <a:cs typeface="+mn-cs"/>
              </a:rPr>
              <a:t> </a:t>
            </a:r>
          </a:p>
        </p:txBody>
      </p:sp>
      <p:sp>
        <p:nvSpPr>
          <p:cNvPr id="63492" name="AutoShape 24">
            <a:extLst>
              <a:ext uri="{FF2B5EF4-FFF2-40B4-BE49-F238E27FC236}">
                <a16:creationId xmlns:a16="http://schemas.microsoft.com/office/drawing/2014/main" xmlns="" id="{4479D124-8D1F-4467-88D1-C5C14DB6C004}"/>
              </a:ext>
            </a:extLst>
          </p:cNvPr>
          <p:cNvSpPr>
            <a:spLocks noChangeArrowheads="1"/>
          </p:cNvSpPr>
          <p:nvPr/>
        </p:nvSpPr>
        <p:spPr bwMode="auto">
          <a:xfrm>
            <a:off x="3037450" y="2472245"/>
            <a:ext cx="3139654" cy="2337514"/>
          </a:xfrm>
          <a:prstGeom prst="roundRect">
            <a:avLst>
              <a:gd name="adj" fmla="val 16667"/>
            </a:avLst>
          </a:prstGeom>
          <a:gradFill rotWithShape="1">
            <a:gsLst>
              <a:gs pos="0">
                <a:srgbClr val="FFFF00"/>
              </a:gs>
              <a:gs pos="100000">
                <a:schemeClr val="bg1"/>
              </a:gs>
            </a:gsLst>
            <a:lin ang="5400000" scaled="1"/>
          </a:gradFill>
          <a:ln w="25400">
            <a:solidFill>
              <a:schemeClr val="tx1"/>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92D050"/>
              </a:solidFill>
              <a:effectLst/>
              <a:uLnTx/>
              <a:uFillTx/>
              <a:latin typeface="Calibri"/>
              <a:ea typeface="MS PGothic" panose="020B0600070205080204" pitchFamily="34" charset="-128"/>
              <a:cs typeface="+mn-cs"/>
            </a:endParaRPr>
          </a:p>
        </p:txBody>
      </p:sp>
      <p:sp>
        <p:nvSpPr>
          <p:cNvPr id="63494" name="Text Box 27">
            <a:extLst>
              <a:ext uri="{FF2B5EF4-FFF2-40B4-BE49-F238E27FC236}">
                <a16:creationId xmlns:a16="http://schemas.microsoft.com/office/drawing/2014/main" xmlns="" id="{E13C01F5-F221-4899-9AD5-23C297A6A3EA}"/>
              </a:ext>
            </a:extLst>
          </p:cNvPr>
          <p:cNvSpPr txBox="1">
            <a:spLocks noChangeArrowheads="1"/>
          </p:cNvSpPr>
          <p:nvPr/>
        </p:nvSpPr>
        <p:spPr bwMode="auto">
          <a:xfrm>
            <a:off x="1061252" y="821710"/>
            <a:ext cx="1714502" cy="369887"/>
          </a:xfrm>
          <a:prstGeom prst="rect">
            <a:avLst/>
          </a:prstGeom>
          <a:noFill/>
          <a:ln w="9525">
            <a:noFill/>
            <a:miter lim="800000"/>
            <a:headEnd/>
            <a:tailEnd/>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Arial Narrow" panose="020B0606020202030204" pitchFamily="34" charset="0"/>
                <a:ea typeface="MS PGothic" panose="020B0600070205080204" pitchFamily="34" charset="-128"/>
              </a:rPr>
              <a:t>family &amp; home</a:t>
            </a:r>
          </a:p>
        </p:txBody>
      </p:sp>
      <p:sp>
        <p:nvSpPr>
          <p:cNvPr id="63495" name="Text Box 28">
            <a:extLst>
              <a:ext uri="{FF2B5EF4-FFF2-40B4-BE49-F238E27FC236}">
                <a16:creationId xmlns:a16="http://schemas.microsoft.com/office/drawing/2014/main" xmlns="" id="{11C82A6E-9064-46F6-BEBB-120F03D0FF14}"/>
              </a:ext>
            </a:extLst>
          </p:cNvPr>
          <p:cNvSpPr txBox="1">
            <a:spLocks noChangeArrowheads="1"/>
          </p:cNvSpPr>
          <p:nvPr/>
        </p:nvSpPr>
        <p:spPr bwMode="auto">
          <a:xfrm>
            <a:off x="3495634" y="2645484"/>
            <a:ext cx="2038891" cy="369332"/>
          </a:xfrm>
          <a:prstGeom prst="rect">
            <a:avLst/>
          </a:prstGeom>
          <a:noFill/>
          <a:ln w="9525">
            <a:noFill/>
            <a:miter lim="800000"/>
            <a:headEnd/>
            <a:tailEnd/>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solidFill>
                  <a:prstClr val="black"/>
                </a:solidFill>
                <a:latin typeface="Calibri"/>
                <a:ea typeface="MS PGothic" panose="020B0600070205080204" pitchFamily="34" charset="-128"/>
              </a:rPr>
              <a:t>i</a:t>
            </a:r>
            <a:r>
              <a:rPr kumimoji="0" lang="en-GB" sz="1800" b="1" i="0" u="none" strike="noStrike" kern="1200" cap="none" spc="0" normalizeH="0" baseline="0" noProof="0" dirty="0" err="1">
                <a:ln>
                  <a:noFill/>
                </a:ln>
                <a:solidFill>
                  <a:prstClr val="black"/>
                </a:solidFill>
                <a:effectLst/>
                <a:uLnTx/>
                <a:uFillTx/>
                <a:latin typeface="Calibri"/>
                <a:ea typeface="MS PGothic" panose="020B0600070205080204" pitchFamily="34" charset="-128"/>
                <a:cs typeface="+mn-cs"/>
              </a:rPr>
              <a:t>nterests</a:t>
            </a:r>
            <a:r>
              <a:rPr kumimoji="0" lang="en-GB" sz="18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 &amp; hobbies</a:t>
            </a:r>
          </a:p>
        </p:txBody>
      </p:sp>
      <p:pic>
        <p:nvPicPr>
          <p:cNvPr id="103441" name="Picture 1" descr="E:\DCIM\104_PANA\P1040835.JPG">
            <a:extLst>
              <a:ext uri="{FF2B5EF4-FFF2-40B4-BE49-F238E27FC236}">
                <a16:creationId xmlns:a16="http://schemas.microsoft.com/office/drawing/2014/main" xmlns="" id="{A5297740-FBE4-4891-A8FC-FCD894089C2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97897" y="861242"/>
            <a:ext cx="1453788" cy="8944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42" name="Picture 25" descr="NORMAN6">
            <a:extLst>
              <a:ext uri="{FF2B5EF4-FFF2-40B4-BE49-F238E27FC236}">
                <a16:creationId xmlns:a16="http://schemas.microsoft.com/office/drawing/2014/main" xmlns="" id="{346A2214-D7D8-424B-8705-4DE51523340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10688" y="2599013"/>
            <a:ext cx="1554868" cy="9589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44" name="Picture 2" descr="C:\Users\norman\Pictures\LIFEWIDE EDUCATION\LWE Abstract Logo Final B&amp;G.jpg">
            <a:extLst>
              <a:ext uri="{FF2B5EF4-FFF2-40B4-BE49-F238E27FC236}">
                <a16:creationId xmlns:a16="http://schemas.microsoft.com/office/drawing/2014/main" xmlns="" id="{61ABE646-0460-46CD-9916-BAAAA9636EB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918350" y="1824375"/>
            <a:ext cx="672728" cy="3614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510" name="AutoShape 20">
            <a:extLst>
              <a:ext uri="{FF2B5EF4-FFF2-40B4-BE49-F238E27FC236}">
                <a16:creationId xmlns:a16="http://schemas.microsoft.com/office/drawing/2014/main" xmlns="" id="{018B3619-8E6C-4FB7-B7CE-ADA5E86093CB}"/>
              </a:ext>
            </a:extLst>
          </p:cNvPr>
          <p:cNvSpPr>
            <a:spLocks noChangeArrowheads="1"/>
          </p:cNvSpPr>
          <p:nvPr/>
        </p:nvSpPr>
        <p:spPr bwMode="auto">
          <a:xfrm>
            <a:off x="3052041" y="756928"/>
            <a:ext cx="3782809" cy="1933815"/>
          </a:xfrm>
          <a:prstGeom prst="roundRect">
            <a:avLst>
              <a:gd name="adj" fmla="val 16667"/>
            </a:avLst>
          </a:prstGeom>
          <a:gradFill rotWithShape="1">
            <a:gsLst>
              <a:gs pos="0">
                <a:srgbClr val="00B0F0">
                  <a:alpha val="16000"/>
                </a:srgbClr>
              </a:gs>
              <a:gs pos="100000">
                <a:schemeClr val="bg1"/>
              </a:gs>
            </a:gsLst>
            <a:lin ang="5400000" scaled="1"/>
          </a:gradFill>
          <a:ln w="25400">
            <a:solidFill>
              <a:schemeClr val="tx1"/>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92D050"/>
              </a:solidFill>
              <a:effectLst/>
              <a:uLnTx/>
              <a:uFillTx/>
              <a:latin typeface="Calibri"/>
              <a:ea typeface="MS PGothic" panose="020B0600070205080204" pitchFamily="34" charset="-128"/>
              <a:cs typeface="+mn-cs"/>
            </a:endParaRPr>
          </a:p>
        </p:txBody>
      </p:sp>
      <p:sp>
        <p:nvSpPr>
          <p:cNvPr id="63514" name="AutoShape 20">
            <a:extLst>
              <a:ext uri="{FF2B5EF4-FFF2-40B4-BE49-F238E27FC236}">
                <a16:creationId xmlns:a16="http://schemas.microsoft.com/office/drawing/2014/main" xmlns="" id="{D657B204-B3AA-44D7-8A08-3EC8A834D29E}"/>
              </a:ext>
            </a:extLst>
          </p:cNvPr>
          <p:cNvSpPr>
            <a:spLocks noChangeArrowheads="1"/>
          </p:cNvSpPr>
          <p:nvPr/>
        </p:nvSpPr>
        <p:spPr bwMode="auto">
          <a:xfrm>
            <a:off x="3069798" y="4807627"/>
            <a:ext cx="5431369" cy="1320831"/>
          </a:xfrm>
          <a:prstGeom prst="roundRect">
            <a:avLst>
              <a:gd name="adj" fmla="val 16667"/>
            </a:avLst>
          </a:prstGeom>
          <a:gradFill rotWithShape="1">
            <a:gsLst>
              <a:gs pos="0">
                <a:srgbClr val="FFC000">
                  <a:alpha val="59000"/>
                </a:srgbClr>
              </a:gs>
              <a:gs pos="100000">
                <a:schemeClr val="bg1"/>
              </a:gs>
            </a:gsLst>
            <a:lin ang="5400000" scaled="1"/>
          </a:gradFill>
          <a:ln w="25400">
            <a:solidFill>
              <a:schemeClr val="tx1"/>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92D050"/>
              </a:solidFill>
              <a:effectLst/>
              <a:uLnTx/>
              <a:uFillTx/>
              <a:latin typeface="Calibri"/>
              <a:ea typeface="MS PGothic" panose="020B0600070205080204" pitchFamily="34" charset="-128"/>
              <a:cs typeface="+mn-cs"/>
            </a:endParaRPr>
          </a:p>
        </p:txBody>
      </p:sp>
      <p:sp>
        <p:nvSpPr>
          <p:cNvPr id="63515" name="Text Box 28">
            <a:extLst>
              <a:ext uri="{FF2B5EF4-FFF2-40B4-BE49-F238E27FC236}">
                <a16:creationId xmlns:a16="http://schemas.microsoft.com/office/drawing/2014/main" xmlns="" id="{3D0095D5-5F49-4167-B9C1-8A6F56BAB921}"/>
              </a:ext>
            </a:extLst>
          </p:cNvPr>
          <p:cNvSpPr txBox="1">
            <a:spLocks noChangeArrowheads="1"/>
          </p:cNvSpPr>
          <p:nvPr/>
        </p:nvSpPr>
        <p:spPr bwMode="auto">
          <a:xfrm>
            <a:off x="5847059" y="4815162"/>
            <a:ext cx="753732" cy="369332"/>
          </a:xfrm>
          <a:prstGeom prst="rect">
            <a:avLst/>
          </a:prstGeom>
          <a:noFill/>
          <a:ln w="9525">
            <a:noFill/>
            <a:miter lim="800000"/>
            <a:headEnd/>
            <a:tailEnd/>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Arial Narrow" panose="020B0606020202030204" pitchFamily="34" charset="0"/>
                <a:ea typeface="MS PGothic" panose="020B0600070205080204" pitchFamily="34" charset="-128"/>
              </a:rPr>
              <a:t>virtual</a:t>
            </a:r>
          </a:p>
        </p:txBody>
      </p:sp>
      <p:pic>
        <p:nvPicPr>
          <p:cNvPr id="103457" name="Picture 38" descr="C:\Users\norman\Documents\CHINA 2014\TALKS\LIFEWIDE LEARNING AND LEARNING ECOLOGIES\TRAVEL.jpg">
            <a:extLst>
              <a:ext uri="{FF2B5EF4-FFF2-40B4-BE49-F238E27FC236}">
                <a16:creationId xmlns:a16="http://schemas.microsoft.com/office/drawing/2014/main" xmlns="" id="{7F88842F-CDF4-41F7-8C86-C8D186BD7CD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08184" y="1118512"/>
            <a:ext cx="2329730" cy="1464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59" name="Picture 1" descr="F:\DCIM\101D5100\DSC_1011.JPG">
            <a:extLst>
              <a:ext uri="{FF2B5EF4-FFF2-40B4-BE49-F238E27FC236}">
                <a16:creationId xmlns:a16="http://schemas.microsoft.com/office/drawing/2014/main" xmlns="" id="{337E85B0-9B9F-4DC7-BFBE-E89C4505491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07964" y="3546738"/>
            <a:ext cx="2223047" cy="1231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60" name="Picture 2" descr="C:\Users\norman\Pictures\creative academic\LOGO\logo final.png">
            <a:extLst>
              <a:ext uri="{FF2B5EF4-FFF2-40B4-BE49-F238E27FC236}">
                <a16:creationId xmlns:a16="http://schemas.microsoft.com/office/drawing/2014/main" xmlns="" id="{C08B8AEF-3FAB-421F-A42D-31BD70388780}"/>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901832" y="2283410"/>
            <a:ext cx="717373" cy="2929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61" name="Picture 40" descr="C:\Users\norman\Pictures\FREEWORLD\band.png">
            <a:extLst>
              <a:ext uri="{FF2B5EF4-FFF2-40B4-BE49-F238E27FC236}">
                <a16:creationId xmlns:a16="http://schemas.microsoft.com/office/drawing/2014/main" xmlns="" id="{A6D47AB2-4FD3-45E9-9A04-64AAE0BCEB8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092901" y="2961058"/>
            <a:ext cx="1703530" cy="954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 name="Text Box 28">
            <a:extLst>
              <a:ext uri="{FF2B5EF4-FFF2-40B4-BE49-F238E27FC236}">
                <a16:creationId xmlns:a16="http://schemas.microsoft.com/office/drawing/2014/main" xmlns="" id="{2A0D1966-18EB-45F5-ACD6-E2CC1B48ECF3}"/>
              </a:ext>
            </a:extLst>
          </p:cNvPr>
          <p:cNvSpPr txBox="1">
            <a:spLocks noChangeArrowheads="1"/>
          </p:cNvSpPr>
          <p:nvPr/>
        </p:nvSpPr>
        <p:spPr bwMode="auto">
          <a:xfrm>
            <a:off x="3373068" y="737798"/>
            <a:ext cx="3583729" cy="369332"/>
          </a:xfrm>
          <a:prstGeom prst="rect">
            <a:avLst/>
          </a:prstGeom>
          <a:noFill/>
          <a:ln w="9525">
            <a:noFill/>
            <a:miter lim="800000"/>
            <a:headEnd/>
            <a:tailEnd/>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solidFill>
                  <a:prstClr val="black"/>
                </a:solidFill>
                <a:latin typeface="Arial Narrow" panose="020B0606020202030204" pitchFamily="34" charset="0"/>
                <a:ea typeface="MS PGothic" panose="020B0600070205080204" pitchFamily="34" charset="-128"/>
              </a:rPr>
              <a:t>t</a:t>
            </a:r>
            <a:r>
              <a:rPr kumimoji="0" lang="en-GB" sz="1800" b="1" i="0" u="none" strike="noStrike" kern="1200" cap="none" spc="0" normalizeH="0" baseline="0" noProof="0" dirty="0">
                <a:ln>
                  <a:noFill/>
                </a:ln>
                <a:solidFill>
                  <a:prstClr val="black"/>
                </a:solidFill>
                <a:effectLst/>
                <a:uLnTx/>
                <a:uFillTx/>
                <a:latin typeface="Arial Narrow" panose="020B0606020202030204" pitchFamily="34" charset="0"/>
                <a:ea typeface="MS PGothic" panose="020B0600070205080204" pitchFamily="34" charset="-128"/>
              </a:rPr>
              <a:t>ravel – encountering other cultures</a:t>
            </a:r>
          </a:p>
        </p:txBody>
      </p:sp>
      <p:pic>
        <p:nvPicPr>
          <p:cNvPr id="103471" name="Picture 16">
            <a:extLst>
              <a:ext uri="{FF2B5EF4-FFF2-40B4-BE49-F238E27FC236}">
                <a16:creationId xmlns:a16="http://schemas.microsoft.com/office/drawing/2014/main" xmlns="" id="{7ACA3939-6E01-4FE4-97BB-ED5238D9EAC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735072" y="3945207"/>
            <a:ext cx="1359618" cy="77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xmlns="" id="{AE49691A-97EA-4935-AB2B-7939F41FBAA0}"/>
              </a:ext>
            </a:extLst>
          </p:cNvPr>
          <p:cNvPicPr>
            <a:picLocks noChangeAspect="1"/>
          </p:cNvPicPr>
          <p:nvPr/>
        </p:nvPicPr>
        <p:blipFill>
          <a:blip r:embed="rId11"/>
          <a:stretch>
            <a:fillRect/>
          </a:stretch>
        </p:blipFill>
        <p:spPr>
          <a:xfrm>
            <a:off x="547338" y="1268442"/>
            <a:ext cx="2448776" cy="1626960"/>
          </a:xfrm>
          <a:prstGeom prst="rect">
            <a:avLst/>
          </a:prstGeom>
        </p:spPr>
      </p:pic>
      <p:pic>
        <p:nvPicPr>
          <p:cNvPr id="4" name="Picture 3">
            <a:extLst>
              <a:ext uri="{FF2B5EF4-FFF2-40B4-BE49-F238E27FC236}">
                <a16:creationId xmlns:a16="http://schemas.microsoft.com/office/drawing/2014/main" xmlns="" id="{9B47BEB0-9BA2-4544-B5CB-8F6C53C5982F}"/>
              </a:ext>
            </a:extLst>
          </p:cNvPr>
          <p:cNvPicPr>
            <a:picLocks noChangeAspect="1"/>
          </p:cNvPicPr>
          <p:nvPr/>
        </p:nvPicPr>
        <p:blipFill>
          <a:blip r:embed="rId12"/>
          <a:stretch>
            <a:fillRect/>
          </a:stretch>
        </p:blipFill>
        <p:spPr>
          <a:xfrm>
            <a:off x="7447710" y="4908264"/>
            <a:ext cx="1018786" cy="1178248"/>
          </a:xfrm>
          <a:prstGeom prst="rect">
            <a:avLst/>
          </a:prstGeom>
        </p:spPr>
      </p:pic>
      <p:pic>
        <p:nvPicPr>
          <p:cNvPr id="5" name="Picture 4">
            <a:extLst>
              <a:ext uri="{FF2B5EF4-FFF2-40B4-BE49-F238E27FC236}">
                <a16:creationId xmlns:a16="http://schemas.microsoft.com/office/drawing/2014/main" xmlns="" id="{741A8F7E-7E71-47BF-9E01-5D4F0FCB8017}"/>
              </a:ext>
            </a:extLst>
          </p:cNvPr>
          <p:cNvPicPr>
            <a:picLocks noChangeAspect="1"/>
          </p:cNvPicPr>
          <p:nvPr/>
        </p:nvPicPr>
        <p:blipFill>
          <a:blip r:embed="rId13"/>
          <a:stretch>
            <a:fillRect/>
          </a:stretch>
        </p:blipFill>
        <p:spPr>
          <a:xfrm>
            <a:off x="4453081" y="5045987"/>
            <a:ext cx="1202311" cy="1077401"/>
          </a:xfrm>
          <a:prstGeom prst="rect">
            <a:avLst/>
          </a:prstGeom>
        </p:spPr>
      </p:pic>
      <p:pic>
        <p:nvPicPr>
          <p:cNvPr id="51" name="Picture 60" descr="https://encrypted-tbn0.gstatic.com/images?q=tbn:ANd9GcQdXBDXRWo6DFs5IcQwV_5CUPpWSAWNoEC8D0azSY5kvQdebSGlpA">
            <a:extLst>
              <a:ext uri="{FF2B5EF4-FFF2-40B4-BE49-F238E27FC236}">
                <a16:creationId xmlns:a16="http://schemas.microsoft.com/office/drawing/2014/main" xmlns="" id="{E92BBC10-5401-47C3-9FE7-766955521951}"/>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rot="1145800">
            <a:off x="8070530" y="4912990"/>
            <a:ext cx="328613" cy="33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xmlns="" id="{785DC983-E967-41BE-8FC2-6BCFD605F67E}"/>
              </a:ext>
            </a:extLst>
          </p:cNvPr>
          <p:cNvPicPr>
            <a:picLocks noChangeAspect="1"/>
          </p:cNvPicPr>
          <p:nvPr/>
        </p:nvPicPr>
        <p:blipFill>
          <a:blip r:embed="rId15"/>
          <a:stretch>
            <a:fillRect/>
          </a:stretch>
        </p:blipFill>
        <p:spPr>
          <a:xfrm>
            <a:off x="5737164" y="5206804"/>
            <a:ext cx="1615647" cy="795203"/>
          </a:xfrm>
          <a:prstGeom prst="rect">
            <a:avLst/>
          </a:prstGeom>
        </p:spPr>
      </p:pic>
      <p:pic>
        <p:nvPicPr>
          <p:cNvPr id="53" name="Picture 6" descr="Facebook">
            <a:extLst>
              <a:ext uri="{FF2B5EF4-FFF2-40B4-BE49-F238E27FC236}">
                <a16:creationId xmlns:a16="http://schemas.microsoft.com/office/drawing/2014/main" xmlns="" id="{980C903E-AD2A-4B3E-9F5B-94685F726122}"/>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rot="834386">
            <a:off x="6893593" y="4960567"/>
            <a:ext cx="458238" cy="374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 name="Picture 62" descr="YouTube Teachers">
            <a:extLst>
              <a:ext uri="{FF2B5EF4-FFF2-40B4-BE49-F238E27FC236}">
                <a16:creationId xmlns:a16="http://schemas.microsoft.com/office/drawing/2014/main" xmlns="" id="{2D07F55D-C965-46CE-95C7-70B65A3EFB39}"/>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rot="21430087">
            <a:off x="5139076" y="5018314"/>
            <a:ext cx="473685" cy="331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 name="Picture 10" descr="Twitter">
            <a:extLst>
              <a:ext uri="{FF2B5EF4-FFF2-40B4-BE49-F238E27FC236}">
                <a16:creationId xmlns:a16="http://schemas.microsoft.com/office/drawing/2014/main" xmlns="" id="{8D78DFD3-7EF5-4D48-9AF1-A12A097FFBCE}"/>
              </a:ext>
            </a:extLst>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6091025" y="5782652"/>
            <a:ext cx="271553" cy="295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xmlns="" id="{8401E4C2-364D-4F0D-B54E-009E380612D1}"/>
              </a:ext>
            </a:extLst>
          </p:cNvPr>
          <p:cNvPicPr>
            <a:picLocks noChangeAspect="1"/>
          </p:cNvPicPr>
          <p:nvPr/>
        </p:nvPicPr>
        <p:blipFill>
          <a:blip r:embed="rId19"/>
          <a:stretch>
            <a:fillRect/>
          </a:stretch>
        </p:blipFill>
        <p:spPr>
          <a:xfrm>
            <a:off x="3276069" y="4994032"/>
            <a:ext cx="1116162" cy="1077401"/>
          </a:xfrm>
          <a:prstGeom prst="rect">
            <a:avLst/>
          </a:prstGeom>
        </p:spPr>
      </p:pic>
      <p:sp>
        <p:nvSpPr>
          <p:cNvPr id="57" name="Text Box 2">
            <a:extLst>
              <a:ext uri="{FF2B5EF4-FFF2-40B4-BE49-F238E27FC236}">
                <a16:creationId xmlns:a16="http://schemas.microsoft.com/office/drawing/2014/main" xmlns="" id="{8B3AA582-026D-41C2-B918-02B05913AA9D}"/>
              </a:ext>
            </a:extLst>
          </p:cNvPr>
          <p:cNvSpPr txBox="1">
            <a:spLocks noChangeArrowheads="1"/>
          </p:cNvSpPr>
          <p:nvPr/>
        </p:nvSpPr>
        <p:spPr bwMode="auto">
          <a:xfrm>
            <a:off x="3446118" y="4815162"/>
            <a:ext cx="680085" cy="499110"/>
          </a:xfrm>
          <a:prstGeom prst="rect">
            <a:avLst/>
          </a:prstGeom>
          <a:noFill/>
          <a:ln w="9525">
            <a:noFill/>
            <a:miter lim="800000"/>
            <a:headEnd/>
            <a:tailEnd/>
          </a:ln>
        </p:spPr>
        <p:txBody>
          <a:bodyPr rot="0" vert="horz" wrap="square" lIns="91440" tIns="45720" rIns="91440" bIns="45720" anchor="t" anchorCtr="0">
            <a:noAutofit/>
          </a:bodyPr>
          <a:lstStyle/>
          <a:p>
            <a:pPr marL="0" marR="0">
              <a:spcBef>
                <a:spcPts val="0"/>
              </a:spcBef>
              <a:spcAft>
                <a:spcPts val="0"/>
              </a:spcAft>
            </a:pPr>
            <a:endParaRPr lang="en-GB" sz="1200">
              <a:effectLst/>
              <a:latin typeface="Times New Roman" panose="02020603050405020304" pitchFamily="18" charset="0"/>
              <a:ea typeface="Times New Roman" panose="02020603050405020304" pitchFamily="18" charset="0"/>
            </a:endParaRPr>
          </a:p>
        </p:txBody>
      </p:sp>
      <p:pic>
        <p:nvPicPr>
          <p:cNvPr id="58" name="Picture 57">
            <a:extLst>
              <a:ext uri="{FF2B5EF4-FFF2-40B4-BE49-F238E27FC236}">
                <a16:creationId xmlns:a16="http://schemas.microsoft.com/office/drawing/2014/main" xmlns="" id="{ED5CA8F2-BA4D-4D73-88AB-6DDC305625B1}"/>
              </a:ext>
            </a:extLst>
          </p:cNvPr>
          <p:cNvPicPr/>
          <p:nvPr/>
        </p:nvPicPr>
        <p:blipFill>
          <a:blip r:embed="rId20"/>
          <a:stretch>
            <a:fillRect/>
          </a:stretch>
        </p:blipFill>
        <p:spPr>
          <a:xfrm>
            <a:off x="3206219" y="4991475"/>
            <a:ext cx="388659" cy="359527"/>
          </a:xfrm>
          <a:prstGeom prst="rect">
            <a:avLst/>
          </a:prstGeom>
        </p:spPr>
      </p:pic>
      <p:pic>
        <p:nvPicPr>
          <p:cNvPr id="59" name="Picture 4" descr="LinkedIn">
            <a:extLst>
              <a:ext uri="{FF2B5EF4-FFF2-40B4-BE49-F238E27FC236}">
                <a16:creationId xmlns:a16="http://schemas.microsoft.com/office/drawing/2014/main" xmlns="" id="{E5BA3E52-C283-4BB1-9285-E88BECBB0ACF}"/>
              </a:ext>
            </a:extLst>
          </p:cNvP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rot="21006354">
            <a:off x="6886470" y="5832667"/>
            <a:ext cx="275559" cy="2755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a:extLst>
              <a:ext uri="{FF2B5EF4-FFF2-40B4-BE49-F238E27FC236}">
                <a16:creationId xmlns:a16="http://schemas.microsoft.com/office/drawing/2014/main" xmlns="" id="{8BD02C7A-1F0C-4C48-9578-875DCCA4BAC3}"/>
              </a:ext>
            </a:extLst>
          </p:cNvPr>
          <p:cNvPicPr>
            <a:picLocks noChangeAspect="1"/>
          </p:cNvPicPr>
          <p:nvPr/>
        </p:nvPicPr>
        <p:blipFill>
          <a:blip r:embed="rId22"/>
          <a:stretch>
            <a:fillRect/>
          </a:stretch>
        </p:blipFill>
        <p:spPr>
          <a:xfrm rot="21171558">
            <a:off x="7632170" y="1545482"/>
            <a:ext cx="697367" cy="1018524"/>
          </a:xfrm>
          <a:prstGeom prst="rect">
            <a:avLst/>
          </a:prstGeom>
          <a:ln w="19050">
            <a:solidFill>
              <a:schemeClr val="tx1"/>
            </a:solidFill>
          </a:ln>
        </p:spPr>
      </p:pic>
      <p:pic>
        <p:nvPicPr>
          <p:cNvPr id="10" name="Picture 9">
            <a:extLst>
              <a:ext uri="{FF2B5EF4-FFF2-40B4-BE49-F238E27FC236}">
                <a16:creationId xmlns:a16="http://schemas.microsoft.com/office/drawing/2014/main" xmlns="" id="{8357A0CC-CCCA-4596-9DF2-49E4463AD4D2}"/>
              </a:ext>
            </a:extLst>
          </p:cNvPr>
          <p:cNvPicPr>
            <a:picLocks noChangeAspect="1"/>
          </p:cNvPicPr>
          <p:nvPr/>
        </p:nvPicPr>
        <p:blipFill>
          <a:blip r:embed="rId23"/>
          <a:stretch>
            <a:fillRect/>
          </a:stretch>
        </p:blipFill>
        <p:spPr>
          <a:xfrm>
            <a:off x="5662505" y="1094734"/>
            <a:ext cx="1222449" cy="802653"/>
          </a:xfrm>
          <a:prstGeom prst="rect">
            <a:avLst/>
          </a:prstGeom>
        </p:spPr>
      </p:pic>
      <p:pic>
        <p:nvPicPr>
          <p:cNvPr id="64" name="Picture 3" descr="C:\Users\norman\Pictures\FREEWORLD\CD LABEL - Copy.jpg">
            <a:extLst>
              <a:ext uri="{FF2B5EF4-FFF2-40B4-BE49-F238E27FC236}">
                <a16:creationId xmlns:a16="http://schemas.microsoft.com/office/drawing/2014/main" xmlns="" id="{4E02A3DB-F64A-4E13-9C14-8CB647EDA5AF}"/>
              </a:ext>
            </a:extLst>
          </p:cNvPr>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4797559" y="2933488"/>
            <a:ext cx="527649" cy="478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a:extLst>
              <a:ext uri="{FF2B5EF4-FFF2-40B4-BE49-F238E27FC236}">
                <a16:creationId xmlns:a16="http://schemas.microsoft.com/office/drawing/2014/main" xmlns="" id="{FD075DAD-499F-4891-897C-547654DA566C}"/>
              </a:ext>
            </a:extLst>
          </p:cNvPr>
          <p:cNvPicPr>
            <a:picLocks noChangeAspect="1"/>
          </p:cNvPicPr>
          <p:nvPr/>
        </p:nvPicPr>
        <p:blipFill>
          <a:blip r:embed="rId25"/>
          <a:stretch>
            <a:fillRect/>
          </a:stretch>
        </p:blipFill>
        <p:spPr>
          <a:xfrm>
            <a:off x="2866696" y="3978180"/>
            <a:ext cx="1778385" cy="892508"/>
          </a:xfrm>
          <a:prstGeom prst="rect">
            <a:avLst/>
          </a:prstGeom>
        </p:spPr>
      </p:pic>
      <p:pic>
        <p:nvPicPr>
          <p:cNvPr id="12" name="Picture 11">
            <a:extLst>
              <a:ext uri="{FF2B5EF4-FFF2-40B4-BE49-F238E27FC236}">
                <a16:creationId xmlns:a16="http://schemas.microsoft.com/office/drawing/2014/main" xmlns="" id="{299B0646-6662-4C97-8D48-720233FF4EDE}"/>
              </a:ext>
            </a:extLst>
          </p:cNvPr>
          <p:cNvPicPr>
            <a:picLocks noChangeAspect="1"/>
          </p:cNvPicPr>
          <p:nvPr/>
        </p:nvPicPr>
        <p:blipFill>
          <a:blip r:embed="rId26"/>
          <a:stretch>
            <a:fillRect/>
          </a:stretch>
        </p:blipFill>
        <p:spPr>
          <a:xfrm rot="1544415">
            <a:off x="8081024" y="1686987"/>
            <a:ext cx="707548" cy="1035379"/>
          </a:xfrm>
          <a:prstGeom prst="rect">
            <a:avLst/>
          </a:prstGeom>
          <a:ln w="22225">
            <a:solidFill>
              <a:schemeClr val="tx1"/>
            </a:solidFill>
          </a:ln>
        </p:spPr>
      </p:pic>
      <p:pic>
        <p:nvPicPr>
          <p:cNvPr id="67" name="Picture 37">
            <a:extLst>
              <a:ext uri="{FF2B5EF4-FFF2-40B4-BE49-F238E27FC236}">
                <a16:creationId xmlns:a16="http://schemas.microsoft.com/office/drawing/2014/main" xmlns="" id="{3AA7EA27-14D6-4670-B859-CD19268600A8}"/>
              </a:ext>
            </a:extLst>
          </p:cNvPr>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a:off x="4770696" y="3447287"/>
            <a:ext cx="731377" cy="4958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4" name="Straight Arrow Connector 13">
            <a:extLst>
              <a:ext uri="{FF2B5EF4-FFF2-40B4-BE49-F238E27FC236}">
                <a16:creationId xmlns:a16="http://schemas.microsoft.com/office/drawing/2014/main" xmlns="" id="{ECA8E6E8-E14D-45D6-BB18-223224675C18}"/>
              </a:ext>
            </a:extLst>
          </p:cNvPr>
          <p:cNvCxnSpPr>
            <a:cxnSpLocks/>
          </p:cNvCxnSpPr>
          <p:nvPr/>
        </p:nvCxnSpPr>
        <p:spPr>
          <a:xfrm>
            <a:off x="402933" y="6354422"/>
            <a:ext cx="8188078" cy="0"/>
          </a:xfrm>
          <a:prstGeom prst="straightConnector1">
            <a:avLst/>
          </a:prstGeom>
          <a:ln w="4762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xmlns="" id="{9A44D345-FE60-42AD-A3F2-63547DF67627}"/>
              </a:ext>
            </a:extLst>
          </p:cNvPr>
          <p:cNvSpPr txBox="1"/>
          <p:nvPr/>
        </p:nvSpPr>
        <p:spPr>
          <a:xfrm>
            <a:off x="3587455" y="6169361"/>
            <a:ext cx="1592103" cy="523220"/>
          </a:xfrm>
          <a:prstGeom prst="rect">
            <a:avLst/>
          </a:prstGeom>
          <a:solidFill>
            <a:schemeClr val="bg1"/>
          </a:solidFill>
        </p:spPr>
        <p:txBody>
          <a:bodyPr wrap="none" rtlCol="0">
            <a:spAutoFit/>
          </a:bodyPr>
          <a:lstStyle/>
          <a:p>
            <a:r>
              <a:rPr lang="en-US" sz="2800" b="1" dirty="0">
                <a:latin typeface="Arial Narrow" panose="020B0606020202030204" pitchFamily="34" charset="0"/>
              </a:rPr>
              <a:t>LIFEWIDE</a:t>
            </a:r>
          </a:p>
        </p:txBody>
      </p:sp>
      <p:pic>
        <p:nvPicPr>
          <p:cNvPr id="18" name="Picture 17">
            <a:extLst>
              <a:ext uri="{FF2B5EF4-FFF2-40B4-BE49-F238E27FC236}">
                <a16:creationId xmlns:a16="http://schemas.microsoft.com/office/drawing/2014/main" xmlns="" id="{EAD79848-483A-486A-8519-95550B03C253}"/>
              </a:ext>
            </a:extLst>
          </p:cNvPr>
          <p:cNvPicPr>
            <a:picLocks noChangeAspect="1"/>
          </p:cNvPicPr>
          <p:nvPr/>
        </p:nvPicPr>
        <p:blipFill>
          <a:blip r:embed="rId28"/>
          <a:stretch>
            <a:fillRect/>
          </a:stretch>
        </p:blipFill>
        <p:spPr>
          <a:xfrm>
            <a:off x="1473536" y="2894091"/>
            <a:ext cx="1515635" cy="1096032"/>
          </a:xfrm>
          <a:prstGeom prst="rect">
            <a:avLst/>
          </a:prstGeom>
        </p:spPr>
      </p:pic>
      <p:pic>
        <p:nvPicPr>
          <p:cNvPr id="19" name="Picture 18">
            <a:extLst>
              <a:ext uri="{FF2B5EF4-FFF2-40B4-BE49-F238E27FC236}">
                <a16:creationId xmlns:a16="http://schemas.microsoft.com/office/drawing/2014/main" xmlns="" id="{B393E261-073C-4F79-A5E3-D422D973DDB0}"/>
              </a:ext>
            </a:extLst>
          </p:cNvPr>
          <p:cNvPicPr>
            <a:picLocks noChangeAspect="1"/>
          </p:cNvPicPr>
          <p:nvPr/>
        </p:nvPicPr>
        <p:blipFill>
          <a:blip r:embed="rId29"/>
          <a:stretch>
            <a:fillRect/>
          </a:stretch>
        </p:blipFill>
        <p:spPr>
          <a:xfrm>
            <a:off x="5674109" y="1872758"/>
            <a:ext cx="1066793" cy="755741"/>
          </a:xfrm>
          <a:prstGeom prst="rect">
            <a:avLst/>
          </a:prstGeom>
        </p:spPr>
      </p:pic>
      <p:pic>
        <p:nvPicPr>
          <p:cNvPr id="20" name="Picture 19">
            <a:extLst>
              <a:ext uri="{FF2B5EF4-FFF2-40B4-BE49-F238E27FC236}">
                <a16:creationId xmlns:a16="http://schemas.microsoft.com/office/drawing/2014/main" xmlns="" id="{EDD5F59E-31EE-44A6-B667-D11B66992E72}"/>
              </a:ext>
            </a:extLst>
          </p:cNvPr>
          <p:cNvPicPr>
            <a:picLocks noChangeAspect="1"/>
          </p:cNvPicPr>
          <p:nvPr/>
        </p:nvPicPr>
        <p:blipFill>
          <a:blip r:embed="rId30"/>
          <a:stretch>
            <a:fillRect/>
          </a:stretch>
        </p:blipFill>
        <p:spPr>
          <a:xfrm>
            <a:off x="614199" y="5111171"/>
            <a:ext cx="1383288" cy="865751"/>
          </a:xfrm>
          <a:prstGeom prst="rect">
            <a:avLst/>
          </a:prstGeom>
        </p:spPr>
      </p:pic>
      <p:sp>
        <p:nvSpPr>
          <p:cNvPr id="47" name="Text Box 26">
            <a:extLst>
              <a:ext uri="{FF2B5EF4-FFF2-40B4-BE49-F238E27FC236}">
                <a16:creationId xmlns:a16="http://schemas.microsoft.com/office/drawing/2014/main" xmlns="" id="{95CD81E7-5264-4939-894B-B339145C4F90}"/>
              </a:ext>
            </a:extLst>
          </p:cNvPr>
          <p:cNvSpPr txBox="1">
            <a:spLocks noChangeArrowheads="1"/>
          </p:cNvSpPr>
          <p:nvPr/>
        </p:nvSpPr>
        <p:spPr bwMode="auto">
          <a:xfrm>
            <a:off x="6467822" y="4477481"/>
            <a:ext cx="1297734" cy="369332"/>
          </a:xfrm>
          <a:prstGeom prst="rect">
            <a:avLst/>
          </a:prstGeom>
          <a:noFill/>
          <a:ln w="9525">
            <a:noFill/>
            <a:miter lim="800000"/>
            <a:headEnd/>
            <a:tailEnd/>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chemeClr val="bg1"/>
                </a:solidFill>
                <a:effectLst/>
                <a:uLnTx/>
                <a:uFillTx/>
                <a:latin typeface="Arial Narrow" panose="020B0606020202030204" pitchFamily="34" charset="0"/>
                <a:ea typeface="MS PGothic" panose="020B0600070205080204" pitchFamily="34" charset="-128"/>
              </a:rPr>
              <a:t>   work</a:t>
            </a:r>
          </a:p>
        </p:txBody>
      </p:sp>
      <p:pic>
        <p:nvPicPr>
          <p:cNvPr id="8" name="Picture 7">
            <a:extLst>
              <a:ext uri="{FF2B5EF4-FFF2-40B4-BE49-F238E27FC236}">
                <a16:creationId xmlns:a16="http://schemas.microsoft.com/office/drawing/2014/main" xmlns="" id="{D444224F-6859-45EE-8C2E-09CDD3CED94D}"/>
              </a:ext>
            </a:extLst>
          </p:cNvPr>
          <p:cNvPicPr>
            <a:picLocks noChangeAspect="1"/>
          </p:cNvPicPr>
          <p:nvPr/>
        </p:nvPicPr>
        <p:blipFill>
          <a:blip r:embed="rId31"/>
          <a:stretch>
            <a:fillRect/>
          </a:stretch>
        </p:blipFill>
        <p:spPr>
          <a:xfrm>
            <a:off x="4610586" y="305327"/>
            <a:ext cx="3868802" cy="312930"/>
          </a:xfrm>
          <a:prstGeom prst="rect">
            <a:avLst/>
          </a:prstGeom>
        </p:spPr>
      </p:pic>
      <p:pic>
        <p:nvPicPr>
          <p:cNvPr id="48" name="Picture 47" descr="A person wearing a uniform&#10;&#10;Description automatically generated">
            <a:extLst>
              <a:ext uri="{FF2B5EF4-FFF2-40B4-BE49-F238E27FC236}">
                <a16:creationId xmlns:a16="http://schemas.microsoft.com/office/drawing/2014/main" xmlns="" id="{3316ACA2-88FF-43EC-850B-2567B943F95B}"/>
              </a:ext>
            </a:extLst>
          </p:cNvPr>
          <p:cNvPicPr>
            <a:picLocks noChangeAspect="1"/>
          </p:cNvPicPr>
          <p:nvPr/>
        </p:nvPicPr>
        <p:blipFill>
          <a:blip r:embed="rId32" cstate="print">
            <a:extLst>
              <a:ext uri="{28A0092B-C50C-407E-A947-70E740481C1C}">
                <a14:useLocalDpi xmlns:a14="http://schemas.microsoft.com/office/drawing/2010/main" val="0"/>
              </a:ext>
            </a:extLst>
          </a:blip>
          <a:stretch>
            <a:fillRect/>
          </a:stretch>
        </p:blipFill>
        <p:spPr>
          <a:xfrm>
            <a:off x="5533308" y="5562334"/>
            <a:ext cx="149155" cy="334229"/>
          </a:xfrm>
          <a:prstGeom prst="rect">
            <a:avLst/>
          </a:prstGeom>
        </p:spPr>
      </p:pic>
      <p:pic>
        <p:nvPicPr>
          <p:cNvPr id="49" name="Picture 48" descr="A person wearing a uniform&#10;&#10;Description automatically generated">
            <a:extLst>
              <a:ext uri="{FF2B5EF4-FFF2-40B4-BE49-F238E27FC236}">
                <a16:creationId xmlns:a16="http://schemas.microsoft.com/office/drawing/2014/main" xmlns="" id="{6A9E21FE-F91B-42B0-A17C-3315E8E8E30F}"/>
              </a:ext>
            </a:extLst>
          </p:cNvPr>
          <p:cNvPicPr>
            <a:picLocks noChangeAspect="1"/>
          </p:cNvPicPr>
          <p:nvPr/>
        </p:nvPicPr>
        <p:blipFill>
          <a:blip r:embed="rId33" cstate="print">
            <a:extLst>
              <a:ext uri="{28A0092B-C50C-407E-A947-70E740481C1C}">
                <a14:useLocalDpi xmlns:a14="http://schemas.microsoft.com/office/drawing/2010/main" val="0"/>
              </a:ext>
            </a:extLst>
          </a:blip>
          <a:stretch>
            <a:fillRect/>
          </a:stretch>
        </p:blipFill>
        <p:spPr>
          <a:xfrm flipH="1">
            <a:off x="5566978" y="2749468"/>
            <a:ext cx="610125" cy="1175979"/>
          </a:xfrm>
          <a:prstGeom prst="rect">
            <a:avLst/>
          </a:prstGeom>
        </p:spPr>
      </p:pic>
      <p:pic>
        <p:nvPicPr>
          <p:cNvPr id="50" name="Picture 49" descr="A screenshot of a cell phone&#10;&#10;Description automatically generated">
            <a:extLst>
              <a:ext uri="{FF2B5EF4-FFF2-40B4-BE49-F238E27FC236}">
                <a16:creationId xmlns:a16="http://schemas.microsoft.com/office/drawing/2014/main" xmlns="" id="{50EE5EB5-DE4B-4810-A5C2-9929396476B9}"/>
              </a:ext>
            </a:extLst>
          </p:cNvPr>
          <p:cNvPicPr>
            <a:picLocks noChangeAspect="1"/>
          </p:cNvPicPr>
          <p:nvPr/>
        </p:nvPicPr>
        <p:blipFill>
          <a:blip r:embed="rId34" cstate="print">
            <a:extLst>
              <a:ext uri="{28A0092B-C50C-407E-A947-70E740481C1C}">
                <a14:useLocalDpi xmlns:a14="http://schemas.microsoft.com/office/drawing/2010/main" val="0"/>
              </a:ext>
            </a:extLst>
          </a:blip>
          <a:stretch>
            <a:fillRect/>
          </a:stretch>
        </p:blipFill>
        <p:spPr>
          <a:xfrm>
            <a:off x="7765556" y="2523756"/>
            <a:ext cx="751509" cy="1057259"/>
          </a:xfrm>
          <a:prstGeom prst="rect">
            <a:avLst/>
          </a:prstGeom>
        </p:spPr>
      </p:pic>
      <p:pic>
        <p:nvPicPr>
          <p:cNvPr id="13" name="Picture 12">
            <a:extLst>
              <a:ext uri="{FF2B5EF4-FFF2-40B4-BE49-F238E27FC236}">
                <a16:creationId xmlns:a16="http://schemas.microsoft.com/office/drawing/2014/main" xmlns="" id="{731DB4E4-7268-4934-AF35-C111CA102F14}"/>
              </a:ext>
            </a:extLst>
          </p:cNvPr>
          <p:cNvPicPr>
            <a:picLocks noChangeAspect="1"/>
          </p:cNvPicPr>
          <p:nvPr/>
        </p:nvPicPr>
        <p:blipFill>
          <a:blip r:embed="rId35"/>
          <a:stretch>
            <a:fillRect/>
          </a:stretch>
        </p:blipFill>
        <p:spPr>
          <a:xfrm>
            <a:off x="614199" y="280216"/>
            <a:ext cx="3957801" cy="297871"/>
          </a:xfrm>
          <a:prstGeom prst="rect">
            <a:avLst/>
          </a:prstGeom>
        </p:spPr>
      </p:pic>
      <p:pic>
        <p:nvPicPr>
          <p:cNvPr id="52" name="Picture 6">
            <a:extLst>
              <a:ext uri="{FF2B5EF4-FFF2-40B4-BE49-F238E27FC236}">
                <a16:creationId xmlns:a16="http://schemas.microsoft.com/office/drawing/2014/main" xmlns="" id="{2008DB6D-9BC3-41D2-AB7D-DDC4D31B6D36}"/>
              </a:ext>
            </a:extLst>
          </p:cNvPr>
          <p:cNvPicPr>
            <a:picLocks noChangeAspect="1" noChangeArrowheads="1"/>
          </p:cNvPicPr>
          <p:nvPr/>
        </p:nvPicPr>
        <p:blipFill>
          <a:blip r:embed="rId36">
            <a:extLst>
              <a:ext uri="{28A0092B-C50C-407E-A947-70E740481C1C}">
                <a14:useLocalDpi xmlns:a14="http://schemas.microsoft.com/office/drawing/2010/main" val="0"/>
              </a:ext>
            </a:extLst>
          </a:blip>
          <a:srcRect/>
          <a:stretch>
            <a:fillRect/>
          </a:stretch>
        </p:blipFill>
        <p:spPr bwMode="auto">
          <a:xfrm>
            <a:off x="588599" y="3977787"/>
            <a:ext cx="2365579" cy="1142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a:extLst>
              <a:ext uri="{FF2B5EF4-FFF2-40B4-BE49-F238E27FC236}">
                <a16:creationId xmlns:a16="http://schemas.microsoft.com/office/drawing/2014/main" xmlns="" id="{9BAA0312-7CD1-4FC5-8530-E6D325AB69CB}"/>
              </a:ext>
            </a:extLst>
          </p:cNvPr>
          <p:cNvPicPr>
            <a:picLocks noChangeAspect="1"/>
          </p:cNvPicPr>
          <p:nvPr/>
        </p:nvPicPr>
        <p:blipFill>
          <a:blip r:embed="rId37"/>
          <a:stretch>
            <a:fillRect/>
          </a:stretch>
        </p:blipFill>
        <p:spPr>
          <a:xfrm>
            <a:off x="1965483" y="5063259"/>
            <a:ext cx="1022543" cy="938748"/>
          </a:xfrm>
          <a:prstGeom prst="rect">
            <a:avLst/>
          </a:prstGeom>
        </p:spPr>
      </p:pic>
      <p:pic>
        <p:nvPicPr>
          <p:cNvPr id="56" name="Picture 55">
            <a:extLst>
              <a:ext uri="{FF2B5EF4-FFF2-40B4-BE49-F238E27FC236}">
                <a16:creationId xmlns:a16="http://schemas.microsoft.com/office/drawing/2014/main" xmlns="" id="{9EBC8D8E-3112-4366-B4EF-9D8463789734}"/>
              </a:ext>
            </a:extLst>
          </p:cNvPr>
          <p:cNvPicPr>
            <a:picLocks noChangeAspect="1"/>
          </p:cNvPicPr>
          <p:nvPr/>
        </p:nvPicPr>
        <p:blipFill>
          <a:blip r:embed="rId38"/>
          <a:stretch>
            <a:fillRect/>
          </a:stretch>
        </p:blipFill>
        <p:spPr>
          <a:xfrm flipH="1">
            <a:off x="542827" y="2404027"/>
            <a:ext cx="993548" cy="2080287"/>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1E6B5CEF-CD96-4A01-BE1D-798479CB7633}"/>
              </a:ext>
            </a:extLst>
          </p:cNvPr>
          <p:cNvPicPr>
            <a:picLocks noChangeAspect="1"/>
          </p:cNvPicPr>
          <p:nvPr/>
        </p:nvPicPr>
        <p:blipFill>
          <a:blip r:embed="rId2"/>
          <a:stretch>
            <a:fillRect/>
          </a:stretch>
        </p:blipFill>
        <p:spPr>
          <a:xfrm>
            <a:off x="512632" y="483139"/>
            <a:ext cx="4295775" cy="361950"/>
          </a:xfrm>
          <a:prstGeom prst="rect">
            <a:avLst/>
          </a:prstGeom>
        </p:spPr>
      </p:pic>
      <p:pic>
        <p:nvPicPr>
          <p:cNvPr id="3" name="Picture 2">
            <a:extLst>
              <a:ext uri="{FF2B5EF4-FFF2-40B4-BE49-F238E27FC236}">
                <a16:creationId xmlns:a16="http://schemas.microsoft.com/office/drawing/2014/main" xmlns="" id="{D7E8ED3D-2327-4622-8386-CF433D0926A8}"/>
              </a:ext>
            </a:extLst>
          </p:cNvPr>
          <p:cNvPicPr>
            <a:picLocks noChangeAspect="1"/>
          </p:cNvPicPr>
          <p:nvPr/>
        </p:nvPicPr>
        <p:blipFill>
          <a:blip r:embed="rId3"/>
          <a:stretch>
            <a:fillRect/>
          </a:stretch>
        </p:blipFill>
        <p:spPr>
          <a:xfrm>
            <a:off x="4871399" y="453208"/>
            <a:ext cx="3933825" cy="371475"/>
          </a:xfrm>
          <a:prstGeom prst="rect">
            <a:avLst/>
          </a:prstGeom>
        </p:spPr>
      </p:pic>
      <p:sp>
        <p:nvSpPr>
          <p:cNvPr id="8" name="Rectangle 7">
            <a:extLst>
              <a:ext uri="{FF2B5EF4-FFF2-40B4-BE49-F238E27FC236}">
                <a16:creationId xmlns:a16="http://schemas.microsoft.com/office/drawing/2014/main" xmlns="" id="{BECE8E6B-D908-4464-9A79-7046C75BE436}"/>
              </a:ext>
            </a:extLst>
          </p:cNvPr>
          <p:cNvSpPr/>
          <p:nvPr/>
        </p:nvSpPr>
        <p:spPr>
          <a:xfrm>
            <a:off x="537018" y="6224821"/>
            <a:ext cx="8389236" cy="400110"/>
          </a:xfrm>
          <a:prstGeom prst="rect">
            <a:avLst/>
          </a:prstGeom>
        </p:spPr>
        <p:txBody>
          <a:bodyPr wrap="square">
            <a:spAutoFit/>
          </a:bodyPr>
          <a:lstStyle/>
          <a:p>
            <a:r>
              <a:rPr lang="en-US" sz="2000" dirty="0">
                <a:latin typeface="Arial Narrow" panose="020B0606020202030204" pitchFamily="34" charset="0"/>
                <a:ea typeface="Calibri" panose="020F0502020204030204" pitchFamily="34" charset="0"/>
              </a:rPr>
              <a:t>Lemke, J. L. (1997). Cognition, context, and learning: A social semiotic perspective</a:t>
            </a:r>
            <a:endParaRPr lang="en-US" sz="2000" dirty="0">
              <a:latin typeface="Arial Narrow" panose="020B0606020202030204" pitchFamily="34" charset="0"/>
            </a:endParaRPr>
          </a:p>
        </p:txBody>
      </p:sp>
      <p:sp>
        <p:nvSpPr>
          <p:cNvPr id="9" name="Rectangle 7">
            <a:extLst>
              <a:ext uri="{FF2B5EF4-FFF2-40B4-BE49-F238E27FC236}">
                <a16:creationId xmlns:a16="http://schemas.microsoft.com/office/drawing/2014/main" xmlns="" id="{B2D60004-15E1-42CF-BB59-938DB75D21AB}"/>
              </a:ext>
            </a:extLst>
          </p:cNvPr>
          <p:cNvSpPr>
            <a:spLocks noChangeArrowheads="1"/>
          </p:cNvSpPr>
          <p:nvPr/>
        </p:nvSpPr>
        <p:spPr bwMode="auto">
          <a:xfrm>
            <a:off x="467544" y="3006691"/>
            <a:ext cx="5328591"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b="1">
                <a:solidFill>
                  <a:schemeClr val="tx1"/>
                </a:solidFill>
                <a:latin typeface="Arial" panose="020B0604020202020204" pitchFamily="34" charset="0"/>
                <a:ea typeface="MS PGothic" panose="020B0600070205080204" pitchFamily="34" charset="-128"/>
              </a:defRPr>
            </a:lvl1pPr>
            <a:lvl2pPr marL="742950" indent="-285750">
              <a:defRPr b="1">
                <a:solidFill>
                  <a:schemeClr val="tx1"/>
                </a:solidFill>
                <a:latin typeface="Arial" panose="020B0604020202020204" pitchFamily="34" charset="0"/>
                <a:ea typeface="MS PGothic" panose="020B0600070205080204" pitchFamily="34" charset="-128"/>
              </a:defRPr>
            </a:lvl2pPr>
            <a:lvl3pPr marL="1143000" indent="-228600">
              <a:defRPr b="1">
                <a:solidFill>
                  <a:schemeClr val="tx1"/>
                </a:solidFill>
                <a:latin typeface="Arial" panose="020B0604020202020204" pitchFamily="34" charset="0"/>
                <a:ea typeface="MS PGothic" panose="020B0600070205080204" pitchFamily="34" charset="-128"/>
              </a:defRPr>
            </a:lvl3pPr>
            <a:lvl4pPr marL="1600200" indent="-228600">
              <a:defRPr b="1">
                <a:solidFill>
                  <a:schemeClr val="tx1"/>
                </a:solidFill>
                <a:latin typeface="Arial" panose="020B0604020202020204" pitchFamily="34" charset="0"/>
                <a:ea typeface="MS PGothic" panose="020B0600070205080204" pitchFamily="34" charset="-128"/>
              </a:defRPr>
            </a:lvl4pPr>
            <a:lvl5pPr marL="2057400" indent="-228600">
              <a:defRPr b="1">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9pPr>
          </a:lstStyle>
          <a:p>
            <a:pPr eaLnBrk="1" hangingPunct="1"/>
            <a:r>
              <a:rPr lang="en-US" altLang="en-US" sz="2400" b="0" dirty="0">
                <a:latin typeface="Calibri" panose="020F0502020204030204" pitchFamily="34" charset="0"/>
                <a:cs typeface="Calibri" panose="020F0502020204030204" pitchFamily="34" charset="0"/>
              </a:rPr>
              <a:t>A human </a:t>
            </a:r>
            <a:r>
              <a:rPr lang="en-US" altLang="en-US" sz="2400" dirty="0">
                <a:latin typeface="Calibri" panose="020F0502020204030204" pitchFamily="34" charset="0"/>
                <a:cs typeface="Calibri" panose="020F0502020204030204" pitchFamily="34" charset="0"/>
              </a:rPr>
              <a:t>ecosocial system </a:t>
            </a:r>
            <a:r>
              <a:rPr lang="en-US" altLang="en-US" sz="2400" b="0" dirty="0">
                <a:latin typeface="Calibri" panose="020F0502020204030204" pitchFamily="34" charset="0"/>
                <a:cs typeface="Calibri" panose="020F0502020204030204" pitchFamily="34" charset="0"/>
              </a:rPr>
              <a:t>comprises the complex set of relationships and interactions among the human inhabitants, resources and habitats of an environment for the purpose of &gt; performing, producing, making, creating, learning, developing and achieving</a:t>
            </a:r>
            <a:endParaRPr lang="en-GB" altLang="en-US" sz="2400" b="0" dirty="0">
              <a:latin typeface="Calibri" panose="020F0502020204030204" pitchFamily="34" charset="0"/>
              <a:cs typeface="Calibri" panose="020F0502020204030204" pitchFamily="34" charset="0"/>
            </a:endParaRPr>
          </a:p>
        </p:txBody>
      </p:sp>
      <p:pic>
        <p:nvPicPr>
          <p:cNvPr id="10" name="Picture 1">
            <a:extLst>
              <a:ext uri="{FF2B5EF4-FFF2-40B4-BE49-F238E27FC236}">
                <a16:creationId xmlns:a16="http://schemas.microsoft.com/office/drawing/2014/main" xmlns="" id="{7E2A3E33-02F9-4AC2-968E-78206EC7525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77212" y="1198168"/>
            <a:ext cx="3109896" cy="1749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a:extLst>
              <a:ext uri="{FF2B5EF4-FFF2-40B4-BE49-F238E27FC236}">
                <a16:creationId xmlns:a16="http://schemas.microsoft.com/office/drawing/2014/main" xmlns="" id="{1FAC2B1E-0202-4BA2-AA15-C38F68C8BA2D}"/>
              </a:ext>
            </a:extLst>
          </p:cNvPr>
          <p:cNvPicPr>
            <a:picLocks noChangeAspect="1"/>
          </p:cNvPicPr>
          <p:nvPr/>
        </p:nvPicPr>
        <p:blipFill>
          <a:blip r:embed="rId5"/>
          <a:stretch>
            <a:fillRect/>
          </a:stretch>
        </p:blipFill>
        <p:spPr>
          <a:xfrm>
            <a:off x="6084168" y="3224569"/>
            <a:ext cx="3109896" cy="1572583"/>
          </a:xfrm>
          <a:prstGeom prst="rect">
            <a:avLst/>
          </a:prstGeom>
        </p:spPr>
      </p:pic>
      <p:sp>
        <p:nvSpPr>
          <p:cNvPr id="12" name="Rectangle 11">
            <a:extLst>
              <a:ext uri="{FF2B5EF4-FFF2-40B4-BE49-F238E27FC236}">
                <a16:creationId xmlns:a16="http://schemas.microsoft.com/office/drawing/2014/main" xmlns="" id="{5A816FC1-800C-4780-927D-AEE322D7090E}"/>
              </a:ext>
            </a:extLst>
          </p:cNvPr>
          <p:cNvSpPr/>
          <p:nvPr/>
        </p:nvSpPr>
        <p:spPr>
          <a:xfrm>
            <a:off x="467544" y="1179420"/>
            <a:ext cx="5744155" cy="1569660"/>
          </a:xfrm>
          <a:prstGeom prst="rect">
            <a:avLst/>
          </a:prstGeom>
        </p:spPr>
        <p:txBody>
          <a:bodyPr wrap="square">
            <a:spAutoFit/>
          </a:bodyPr>
          <a:lstStyle/>
          <a:p>
            <a:r>
              <a:rPr lang="en-US" sz="2400" dirty="0"/>
              <a:t>A natural </a:t>
            </a:r>
            <a:r>
              <a:rPr lang="en-US" sz="2400" b="1" dirty="0"/>
              <a:t>ecosystem</a:t>
            </a:r>
            <a:r>
              <a:rPr lang="en-US" sz="2400" dirty="0"/>
              <a:t> comprises the complex set of relationships and interactions among the resources, habitats, and residents of an area for the purpose of living. </a:t>
            </a:r>
            <a:endParaRPr lang="en-GB" sz="2400" dirty="0"/>
          </a:p>
        </p:txBody>
      </p:sp>
      <p:sp>
        <p:nvSpPr>
          <p:cNvPr id="4" name="TextBox 3">
            <a:extLst>
              <a:ext uri="{FF2B5EF4-FFF2-40B4-BE49-F238E27FC236}">
                <a16:creationId xmlns:a16="http://schemas.microsoft.com/office/drawing/2014/main" xmlns="" id="{2DC9FBB9-B36F-4ABF-B920-E09E811EC0F0}"/>
              </a:ext>
            </a:extLst>
          </p:cNvPr>
          <p:cNvSpPr txBox="1"/>
          <p:nvPr/>
        </p:nvSpPr>
        <p:spPr>
          <a:xfrm>
            <a:off x="537018" y="5795546"/>
            <a:ext cx="8227066" cy="461665"/>
          </a:xfrm>
          <a:prstGeom prst="rect">
            <a:avLst/>
          </a:prstGeom>
          <a:noFill/>
        </p:spPr>
        <p:txBody>
          <a:bodyPr wrap="square" rtlCol="0">
            <a:spAutoFit/>
          </a:bodyPr>
          <a:lstStyle/>
          <a:p>
            <a:r>
              <a:rPr lang="en-US" sz="2400" dirty="0"/>
              <a:t>Ecosocial systems for the making and remaking of meaning</a:t>
            </a:r>
          </a:p>
        </p:txBody>
      </p:sp>
    </p:spTree>
    <p:extLst>
      <p:ext uri="{BB962C8B-B14F-4D97-AF65-F5344CB8AC3E}">
        <p14:creationId xmlns:p14="http://schemas.microsoft.com/office/powerpoint/2010/main" val="35006445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view of a mountain&#10;&#10;Description automatically generated">
            <a:extLst>
              <a:ext uri="{FF2B5EF4-FFF2-40B4-BE49-F238E27FC236}">
                <a16:creationId xmlns:a16="http://schemas.microsoft.com/office/drawing/2014/main" xmlns="" id="{A04DE254-7E7E-427B-9B43-05676E6061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7945" y="725958"/>
            <a:ext cx="7954298" cy="2252373"/>
          </a:xfrm>
          <a:prstGeom prst="rect">
            <a:avLst/>
          </a:prstGeom>
        </p:spPr>
      </p:pic>
      <p:pic>
        <p:nvPicPr>
          <p:cNvPr id="7" name="Picture 6">
            <a:extLst>
              <a:ext uri="{FF2B5EF4-FFF2-40B4-BE49-F238E27FC236}">
                <a16:creationId xmlns:a16="http://schemas.microsoft.com/office/drawing/2014/main" xmlns="" id="{F6E6D39A-2EC2-48B3-800F-E6D0C467D103}"/>
              </a:ext>
            </a:extLst>
          </p:cNvPr>
          <p:cNvPicPr>
            <a:picLocks noChangeAspect="1"/>
          </p:cNvPicPr>
          <p:nvPr/>
        </p:nvPicPr>
        <p:blipFill>
          <a:blip r:embed="rId4"/>
          <a:stretch>
            <a:fillRect/>
          </a:stretch>
        </p:blipFill>
        <p:spPr>
          <a:xfrm>
            <a:off x="617945" y="3036529"/>
            <a:ext cx="7954298" cy="3775587"/>
          </a:xfrm>
          <a:prstGeom prst="rect">
            <a:avLst/>
          </a:prstGeom>
        </p:spPr>
      </p:pic>
      <p:sp>
        <p:nvSpPr>
          <p:cNvPr id="2" name="Arrow: Left-Right 1">
            <a:extLst>
              <a:ext uri="{FF2B5EF4-FFF2-40B4-BE49-F238E27FC236}">
                <a16:creationId xmlns:a16="http://schemas.microsoft.com/office/drawing/2014/main" xmlns="" id="{F1DBB807-75A8-49E0-AA80-2A9E0CEF0AB0}"/>
              </a:ext>
            </a:extLst>
          </p:cNvPr>
          <p:cNvSpPr/>
          <p:nvPr/>
        </p:nvSpPr>
        <p:spPr>
          <a:xfrm rot="1526308">
            <a:off x="1327669" y="1598899"/>
            <a:ext cx="3372747" cy="486772"/>
          </a:xfrm>
          <a:prstGeom prst="left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xmlns="" id="{59623E8E-FD58-4ECF-9E64-CC7E05951255}"/>
              </a:ext>
            </a:extLst>
          </p:cNvPr>
          <p:cNvSpPr txBox="1"/>
          <p:nvPr/>
        </p:nvSpPr>
        <p:spPr>
          <a:xfrm rot="1571425">
            <a:off x="2108617" y="1508684"/>
            <a:ext cx="1340432" cy="400110"/>
          </a:xfrm>
          <a:prstGeom prst="rect">
            <a:avLst/>
          </a:prstGeom>
          <a:noFill/>
        </p:spPr>
        <p:txBody>
          <a:bodyPr wrap="none" rtlCol="0">
            <a:spAutoFit/>
          </a:bodyPr>
          <a:lstStyle/>
          <a:p>
            <a:r>
              <a:rPr lang="en-US" sz="2000" b="1" dirty="0">
                <a:latin typeface="Arial Narrow" panose="020B0606020202030204" pitchFamily="34" charset="0"/>
              </a:rPr>
              <a:t>information</a:t>
            </a:r>
          </a:p>
        </p:txBody>
      </p:sp>
      <p:sp>
        <p:nvSpPr>
          <p:cNvPr id="9" name="Arrow: Left-Right 8">
            <a:extLst>
              <a:ext uri="{FF2B5EF4-FFF2-40B4-BE49-F238E27FC236}">
                <a16:creationId xmlns:a16="http://schemas.microsoft.com/office/drawing/2014/main" xmlns="" id="{84E5AA90-A734-4C06-9A6A-B4DA1B7BF7AC}"/>
              </a:ext>
            </a:extLst>
          </p:cNvPr>
          <p:cNvSpPr/>
          <p:nvPr/>
        </p:nvSpPr>
        <p:spPr>
          <a:xfrm rot="1526308">
            <a:off x="4225694" y="3408321"/>
            <a:ext cx="901232" cy="358457"/>
          </a:xfrm>
          <a:prstGeom prst="left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xmlns="" id="{69EB480E-E129-4743-B742-BD5DF5F0EEFD}"/>
              </a:ext>
            </a:extLst>
          </p:cNvPr>
          <p:cNvSpPr txBox="1"/>
          <p:nvPr/>
        </p:nvSpPr>
        <p:spPr>
          <a:xfrm rot="1571425">
            <a:off x="4187762" y="3436442"/>
            <a:ext cx="997389" cy="307777"/>
          </a:xfrm>
          <a:prstGeom prst="rect">
            <a:avLst/>
          </a:prstGeom>
          <a:noFill/>
        </p:spPr>
        <p:txBody>
          <a:bodyPr wrap="none" rtlCol="0">
            <a:spAutoFit/>
          </a:bodyPr>
          <a:lstStyle/>
          <a:p>
            <a:r>
              <a:rPr lang="en-US" sz="1400" b="1" dirty="0">
                <a:latin typeface="Arial Narrow" panose="020B0606020202030204" pitchFamily="34" charset="0"/>
              </a:rPr>
              <a:t>information</a:t>
            </a:r>
          </a:p>
        </p:txBody>
      </p:sp>
      <p:sp>
        <p:nvSpPr>
          <p:cNvPr id="11" name="TextBox 10">
            <a:extLst>
              <a:ext uri="{FF2B5EF4-FFF2-40B4-BE49-F238E27FC236}">
                <a16:creationId xmlns:a16="http://schemas.microsoft.com/office/drawing/2014/main" xmlns="" id="{36FEF0B9-974F-40E8-83F2-03D8E11B38BF}"/>
              </a:ext>
            </a:extLst>
          </p:cNvPr>
          <p:cNvSpPr txBox="1"/>
          <p:nvPr/>
        </p:nvSpPr>
        <p:spPr>
          <a:xfrm>
            <a:off x="1578856" y="4319177"/>
            <a:ext cx="905569" cy="400110"/>
          </a:xfrm>
          <a:prstGeom prst="rect">
            <a:avLst/>
          </a:prstGeom>
          <a:noFill/>
        </p:spPr>
        <p:txBody>
          <a:bodyPr wrap="none" rtlCol="0">
            <a:spAutoFit/>
          </a:bodyPr>
          <a:lstStyle/>
          <a:p>
            <a:r>
              <a:rPr lang="en-US" sz="2000" b="1" dirty="0">
                <a:latin typeface="Arial Narrow" panose="020B0606020202030204" pitchFamily="34" charset="0"/>
              </a:rPr>
              <a:t>TOOLS</a:t>
            </a:r>
          </a:p>
        </p:txBody>
      </p:sp>
      <p:sp>
        <p:nvSpPr>
          <p:cNvPr id="12" name="TextBox 11">
            <a:extLst>
              <a:ext uri="{FF2B5EF4-FFF2-40B4-BE49-F238E27FC236}">
                <a16:creationId xmlns:a16="http://schemas.microsoft.com/office/drawing/2014/main" xmlns="" id="{C1A3D45F-EE52-499F-912A-64768AAED7F9}"/>
              </a:ext>
            </a:extLst>
          </p:cNvPr>
          <p:cNvSpPr txBox="1"/>
          <p:nvPr/>
        </p:nvSpPr>
        <p:spPr>
          <a:xfrm>
            <a:off x="5851956" y="4518109"/>
            <a:ext cx="1345240" cy="338554"/>
          </a:xfrm>
          <a:prstGeom prst="rect">
            <a:avLst/>
          </a:prstGeom>
          <a:solidFill>
            <a:schemeClr val="bg1">
              <a:alpha val="76000"/>
            </a:schemeClr>
          </a:solidFill>
        </p:spPr>
        <p:txBody>
          <a:bodyPr wrap="none" rtlCol="0">
            <a:spAutoFit/>
          </a:bodyPr>
          <a:lstStyle/>
          <a:p>
            <a:r>
              <a:rPr lang="en-US" sz="1600" b="1" dirty="0">
                <a:latin typeface="Arial Narrow" panose="020B0606020202030204" pitchFamily="34" charset="0"/>
              </a:rPr>
              <a:t>KNOWLEDGE</a:t>
            </a:r>
          </a:p>
        </p:txBody>
      </p:sp>
      <p:sp>
        <p:nvSpPr>
          <p:cNvPr id="16" name="TextBox 15">
            <a:extLst>
              <a:ext uri="{FF2B5EF4-FFF2-40B4-BE49-F238E27FC236}">
                <a16:creationId xmlns:a16="http://schemas.microsoft.com/office/drawing/2014/main" xmlns="" id="{CC967C92-577A-475C-B6DE-49CEF2EE0D23}"/>
              </a:ext>
            </a:extLst>
          </p:cNvPr>
          <p:cNvSpPr txBox="1"/>
          <p:nvPr/>
        </p:nvSpPr>
        <p:spPr>
          <a:xfrm>
            <a:off x="589104" y="6335483"/>
            <a:ext cx="2511137" cy="338554"/>
          </a:xfrm>
          <a:prstGeom prst="rect">
            <a:avLst/>
          </a:prstGeom>
          <a:solidFill>
            <a:schemeClr val="bg1">
              <a:alpha val="76000"/>
            </a:schemeClr>
          </a:solidFill>
        </p:spPr>
        <p:txBody>
          <a:bodyPr wrap="none" rtlCol="0">
            <a:spAutoFit/>
          </a:bodyPr>
          <a:lstStyle/>
          <a:p>
            <a:r>
              <a:rPr lang="en-US" sz="1600" b="1" dirty="0">
                <a:latin typeface="Arial Narrow" panose="020B0606020202030204" pitchFamily="34" charset="0"/>
              </a:rPr>
              <a:t>KNOWLEDGE &amp; NEW VALUE</a:t>
            </a:r>
          </a:p>
        </p:txBody>
      </p:sp>
      <p:sp>
        <p:nvSpPr>
          <p:cNvPr id="17" name="TextBox 16">
            <a:extLst>
              <a:ext uri="{FF2B5EF4-FFF2-40B4-BE49-F238E27FC236}">
                <a16:creationId xmlns:a16="http://schemas.microsoft.com/office/drawing/2014/main" xmlns="" id="{CB049E51-C45E-455D-B880-55605F0F1F00}"/>
              </a:ext>
            </a:extLst>
          </p:cNvPr>
          <p:cNvSpPr txBox="1"/>
          <p:nvPr/>
        </p:nvSpPr>
        <p:spPr>
          <a:xfrm>
            <a:off x="3129082" y="6337955"/>
            <a:ext cx="2629345" cy="338554"/>
          </a:xfrm>
          <a:prstGeom prst="rect">
            <a:avLst/>
          </a:prstGeom>
          <a:solidFill>
            <a:schemeClr val="bg1">
              <a:alpha val="76000"/>
            </a:schemeClr>
          </a:solidFill>
        </p:spPr>
        <p:txBody>
          <a:bodyPr wrap="square" rtlCol="0">
            <a:spAutoFit/>
          </a:bodyPr>
          <a:lstStyle/>
          <a:p>
            <a:r>
              <a:rPr lang="en-US" sz="1600" b="1" dirty="0">
                <a:latin typeface="Arial Narrow" panose="020B0606020202030204" pitchFamily="34" charset="0"/>
              </a:rPr>
              <a:t>KNOWLEDGE &amp; NEW VALUE</a:t>
            </a:r>
          </a:p>
        </p:txBody>
      </p:sp>
      <p:sp>
        <p:nvSpPr>
          <p:cNvPr id="18" name="TextBox 17">
            <a:extLst>
              <a:ext uri="{FF2B5EF4-FFF2-40B4-BE49-F238E27FC236}">
                <a16:creationId xmlns:a16="http://schemas.microsoft.com/office/drawing/2014/main" xmlns="" id="{ACFB71DD-E448-498C-8A5A-C8BF03889E30}"/>
              </a:ext>
            </a:extLst>
          </p:cNvPr>
          <p:cNvSpPr txBox="1"/>
          <p:nvPr/>
        </p:nvSpPr>
        <p:spPr>
          <a:xfrm>
            <a:off x="5879181" y="6335483"/>
            <a:ext cx="2720287" cy="338554"/>
          </a:xfrm>
          <a:prstGeom prst="rect">
            <a:avLst/>
          </a:prstGeom>
          <a:solidFill>
            <a:schemeClr val="bg1">
              <a:alpha val="76000"/>
            </a:schemeClr>
          </a:solidFill>
        </p:spPr>
        <p:txBody>
          <a:bodyPr wrap="square" rtlCol="0">
            <a:spAutoFit/>
          </a:bodyPr>
          <a:lstStyle/>
          <a:p>
            <a:r>
              <a:rPr lang="en-US" sz="1600" b="1" dirty="0">
                <a:latin typeface="Arial Narrow" panose="020B0606020202030204" pitchFamily="34" charset="0"/>
              </a:rPr>
              <a:t>KNOWLEDGE &amp; NEW VALUE</a:t>
            </a:r>
          </a:p>
        </p:txBody>
      </p:sp>
      <p:pic>
        <p:nvPicPr>
          <p:cNvPr id="6" name="Picture 5">
            <a:extLst>
              <a:ext uri="{FF2B5EF4-FFF2-40B4-BE49-F238E27FC236}">
                <a16:creationId xmlns:a16="http://schemas.microsoft.com/office/drawing/2014/main" xmlns="" id="{944D022A-4376-48E6-9EA2-B81B2BD51E78}"/>
              </a:ext>
            </a:extLst>
          </p:cNvPr>
          <p:cNvPicPr>
            <a:picLocks noChangeAspect="1"/>
          </p:cNvPicPr>
          <p:nvPr/>
        </p:nvPicPr>
        <p:blipFill>
          <a:blip r:embed="rId5"/>
          <a:stretch>
            <a:fillRect/>
          </a:stretch>
        </p:blipFill>
        <p:spPr>
          <a:xfrm>
            <a:off x="2687393" y="791327"/>
            <a:ext cx="3124340" cy="225732"/>
          </a:xfrm>
          <a:prstGeom prst="rect">
            <a:avLst/>
          </a:prstGeom>
        </p:spPr>
      </p:pic>
      <p:pic>
        <p:nvPicPr>
          <p:cNvPr id="15" name="Picture 14">
            <a:extLst>
              <a:ext uri="{FF2B5EF4-FFF2-40B4-BE49-F238E27FC236}">
                <a16:creationId xmlns:a16="http://schemas.microsoft.com/office/drawing/2014/main" xmlns="" id="{8E99250A-6480-4946-A10E-3755CC828CF0}"/>
              </a:ext>
            </a:extLst>
          </p:cNvPr>
          <p:cNvPicPr>
            <a:picLocks noChangeAspect="1"/>
          </p:cNvPicPr>
          <p:nvPr/>
        </p:nvPicPr>
        <p:blipFill>
          <a:blip r:embed="rId6"/>
          <a:stretch>
            <a:fillRect/>
          </a:stretch>
        </p:blipFill>
        <p:spPr>
          <a:xfrm>
            <a:off x="5831922" y="785945"/>
            <a:ext cx="2136577" cy="224366"/>
          </a:xfrm>
          <a:prstGeom prst="rect">
            <a:avLst/>
          </a:prstGeom>
        </p:spPr>
      </p:pic>
      <p:pic>
        <p:nvPicPr>
          <p:cNvPr id="19" name="Picture 18" descr="A person wearing a uniform&#10;&#10;Description automatically generated">
            <a:extLst>
              <a:ext uri="{FF2B5EF4-FFF2-40B4-BE49-F238E27FC236}">
                <a16:creationId xmlns:a16="http://schemas.microsoft.com/office/drawing/2014/main" xmlns="" id="{DA4E9D9C-179B-4DD2-BD8F-03572379564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910893" y="2101238"/>
            <a:ext cx="216024" cy="484070"/>
          </a:xfrm>
          <a:prstGeom prst="rect">
            <a:avLst/>
          </a:prstGeom>
        </p:spPr>
      </p:pic>
      <p:sp>
        <p:nvSpPr>
          <p:cNvPr id="20" name="Arrow: Left-Right 19">
            <a:extLst>
              <a:ext uri="{FF2B5EF4-FFF2-40B4-BE49-F238E27FC236}">
                <a16:creationId xmlns:a16="http://schemas.microsoft.com/office/drawing/2014/main" xmlns="" id="{58AE659A-A6FC-4A17-A857-403A3DB4B89E}"/>
              </a:ext>
            </a:extLst>
          </p:cNvPr>
          <p:cNvSpPr/>
          <p:nvPr/>
        </p:nvSpPr>
        <p:spPr>
          <a:xfrm rot="1145833">
            <a:off x="5133144" y="2272175"/>
            <a:ext cx="619056" cy="142196"/>
          </a:xfrm>
          <a:prstGeom prst="left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xmlns="" id="{FA85955E-C92D-4DA8-ADB2-A153738E211E}"/>
              </a:ext>
            </a:extLst>
          </p:cNvPr>
          <p:cNvPicPr>
            <a:picLocks noChangeAspect="1"/>
          </p:cNvPicPr>
          <p:nvPr/>
        </p:nvPicPr>
        <p:blipFill>
          <a:blip r:embed="rId8"/>
          <a:stretch>
            <a:fillRect/>
          </a:stretch>
        </p:blipFill>
        <p:spPr>
          <a:xfrm>
            <a:off x="3153361" y="3024524"/>
            <a:ext cx="2605066" cy="1832140"/>
          </a:xfrm>
          <a:prstGeom prst="rect">
            <a:avLst/>
          </a:prstGeom>
        </p:spPr>
      </p:pic>
      <p:pic>
        <p:nvPicPr>
          <p:cNvPr id="8" name="Picture 7">
            <a:extLst>
              <a:ext uri="{FF2B5EF4-FFF2-40B4-BE49-F238E27FC236}">
                <a16:creationId xmlns:a16="http://schemas.microsoft.com/office/drawing/2014/main" xmlns="" id="{69E2DCCF-649A-46AB-8F92-B2DD4EE83364}"/>
              </a:ext>
            </a:extLst>
          </p:cNvPr>
          <p:cNvPicPr>
            <a:picLocks noChangeAspect="1"/>
          </p:cNvPicPr>
          <p:nvPr/>
        </p:nvPicPr>
        <p:blipFill>
          <a:blip r:embed="rId9"/>
          <a:stretch>
            <a:fillRect/>
          </a:stretch>
        </p:blipFill>
        <p:spPr>
          <a:xfrm>
            <a:off x="6211415" y="1414505"/>
            <a:ext cx="2383474" cy="1579263"/>
          </a:xfrm>
          <a:prstGeom prst="rect">
            <a:avLst/>
          </a:prstGeom>
        </p:spPr>
      </p:pic>
      <p:pic>
        <p:nvPicPr>
          <p:cNvPr id="13" name="Picture 12">
            <a:extLst>
              <a:ext uri="{FF2B5EF4-FFF2-40B4-BE49-F238E27FC236}">
                <a16:creationId xmlns:a16="http://schemas.microsoft.com/office/drawing/2014/main" xmlns="" id="{CCBD042C-00BE-4A21-8CD3-776B5C347BE5}"/>
              </a:ext>
            </a:extLst>
          </p:cNvPr>
          <p:cNvPicPr>
            <a:picLocks noChangeAspect="1"/>
          </p:cNvPicPr>
          <p:nvPr/>
        </p:nvPicPr>
        <p:blipFill>
          <a:blip r:embed="rId10"/>
          <a:stretch>
            <a:fillRect/>
          </a:stretch>
        </p:blipFill>
        <p:spPr>
          <a:xfrm>
            <a:off x="617945" y="3029566"/>
            <a:ext cx="2441887" cy="1877895"/>
          </a:xfrm>
          <a:prstGeom prst="rect">
            <a:avLst/>
          </a:prstGeom>
        </p:spPr>
      </p:pic>
      <p:sp>
        <p:nvSpPr>
          <p:cNvPr id="21" name="TextBox 20">
            <a:extLst>
              <a:ext uri="{FF2B5EF4-FFF2-40B4-BE49-F238E27FC236}">
                <a16:creationId xmlns:a16="http://schemas.microsoft.com/office/drawing/2014/main" xmlns="" id="{82A3211A-A63C-428D-993B-7EF052E1B060}"/>
              </a:ext>
            </a:extLst>
          </p:cNvPr>
          <p:cNvSpPr txBox="1"/>
          <p:nvPr/>
        </p:nvSpPr>
        <p:spPr>
          <a:xfrm>
            <a:off x="3141923" y="4569282"/>
            <a:ext cx="1345240" cy="338554"/>
          </a:xfrm>
          <a:prstGeom prst="rect">
            <a:avLst/>
          </a:prstGeom>
          <a:solidFill>
            <a:schemeClr val="bg1">
              <a:alpha val="76000"/>
            </a:schemeClr>
          </a:solidFill>
        </p:spPr>
        <p:txBody>
          <a:bodyPr wrap="none" rtlCol="0">
            <a:spAutoFit/>
          </a:bodyPr>
          <a:lstStyle/>
          <a:p>
            <a:r>
              <a:rPr lang="en-US" sz="1600" b="1" dirty="0">
                <a:latin typeface="Arial Narrow" panose="020B0606020202030204" pitchFamily="34" charset="0"/>
              </a:rPr>
              <a:t>KNOWLEDGE</a:t>
            </a:r>
          </a:p>
        </p:txBody>
      </p:sp>
      <p:pic>
        <p:nvPicPr>
          <p:cNvPr id="14" name="Picture 13">
            <a:extLst>
              <a:ext uri="{FF2B5EF4-FFF2-40B4-BE49-F238E27FC236}">
                <a16:creationId xmlns:a16="http://schemas.microsoft.com/office/drawing/2014/main" xmlns="" id="{C6AD8917-8F7F-4FCE-8ED7-7548EA6D6A4C}"/>
              </a:ext>
            </a:extLst>
          </p:cNvPr>
          <p:cNvPicPr>
            <a:picLocks noChangeAspect="1"/>
          </p:cNvPicPr>
          <p:nvPr/>
        </p:nvPicPr>
        <p:blipFill>
          <a:blip r:embed="rId11"/>
          <a:stretch>
            <a:fillRect/>
          </a:stretch>
        </p:blipFill>
        <p:spPr>
          <a:xfrm>
            <a:off x="585715" y="296313"/>
            <a:ext cx="3270926" cy="303125"/>
          </a:xfrm>
          <a:prstGeom prst="rect">
            <a:avLst/>
          </a:prstGeom>
        </p:spPr>
      </p:pic>
      <p:pic>
        <p:nvPicPr>
          <p:cNvPr id="22" name="Picture 21">
            <a:extLst>
              <a:ext uri="{FF2B5EF4-FFF2-40B4-BE49-F238E27FC236}">
                <a16:creationId xmlns:a16="http://schemas.microsoft.com/office/drawing/2014/main" xmlns="" id="{7AC10051-EAD3-423B-953B-FBADA1BAD483}"/>
              </a:ext>
            </a:extLst>
          </p:cNvPr>
          <p:cNvPicPr>
            <a:picLocks noChangeAspect="1"/>
          </p:cNvPicPr>
          <p:nvPr/>
        </p:nvPicPr>
        <p:blipFill>
          <a:blip r:embed="rId12"/>
          <a:stretch>
            <a:fillRect/>
          </a:stretch>
        </p:blipFill>
        <p:spPr>
          <a:xfrm>
            <a:off x="3953096" y="304869"/>
            <a:ext cx="1898860" cy="278405"/>
          </a:xfrm>
          <a:prstGeom prst="rect">
            <a:avLst/>
          </a:prstGeom>
        </p:spPr>
      </p:pic>
    </p:spTree>
    <p:extLst>
      <p:ext uri="{BB962C8B-B14F-4D97-AF65-F5344CB8AC3E}">
        <p14:creationId xmlns:p14="http://schemas.microsoft.com/office/powerpoint/2010/main" val="23116063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erson wearing a uniform&#10;&#10;Description automatically generated">
            <a:extLst>
              <a:ext uri="{FF2B5EF4-FFF2-40B4-BE49-F238E27FC236}">
                <a16:creationId xmlns:a16="http://schemas.microsoft.com/office/drawing/2014/main" xmlns="" id="{24FD2113-B27C-4A0D-AD46-2933EC3B4C2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5536" y="2503223"/>
            <a:ext cx="1366678" cy="3153089"/>
          </a:xfrm>
          <a:prstGeom prst="rect">
            <a:avLst/>
          </a:prstGeom>
        </p:spPr>
      </p:pic>
      <p:pic>
        <p:nvPicPr>
          <p:cNvPr id="19" name="Picture 18">
            <a:extLst>
              <a:ext uri="{FF2B5EF4-FFF2-40B4-BE49-F238E27FC236}">
                <a16:creationId xmlns:a16="http://schemas.microsoft.com/office/drawing/2014/main" xmlns="" id="{3A4C3122-7D39-4B38-A2F1-1AD5C83F2142}"/>
              </a:ext>
            </a:extLst>
          </p:cNvPr>
          <p:cNvPicPr>
            <a:picLocks noChangeAspect="1"/>
          </p:cNvPicPr>
          <p:nvPr/>
        </p:nvPicPr>
        <p:blipFill>
          <a:blip r:embed="rId3"/>
          <a:stretch>
            <a:fillRect/>
          </a:stretch>
        </p:blipFill>
        <p:spPr>
          <a:xfrm>
            <a:off x="486340" y="240322"/>
            <a:ext cx="4250995" cy="304172"/>
          </a:xfrm>
          <a:prstGeom prst="rect">
            <a:avLst/>
          </a:prstGeom>
        </p:spPr>
      </p:pic>
      <p:pic>
        <p:nvPicPr>
          <p:cNvPr id="41" name="Picture 40">
            <a:extLst>
              <a:ext uri="{FF2B5EF4-FFF2-40B4-BE49-F238E27FC236}">
                <a16:creationId xmlns:a16="http://schemas.microsoft.com/office/drawing/2014/main" xmlns="" id="{1FF78E13-F825-4A8A-9EC9-0D667C21449B}"/>
              </a:ext>
            </a:extLst>
          </p:cNvPr>
          <p:cNvPicPr>
            <a:picLocks noChangeAspect="1"/>
          </p:cNvPicPr>
          <p:nvPr/>
        </p:nvPicPr>
        <p:blipFill>
          <a:blip r:embed="rId4"/>
          <a:stretch>
            <a:fillRect/>
          </a:stretch>
        </p:blipFill>
        <p:spPr>
          <a:xfrm>
            <a:off x="5898020" y="241302"/>
            <a:ext cx="2759640" cy="303257"/>
          </a:xfrm>
          <a:prstGeom prst="rect">
            <a:avLst/>
          </a:prstGeom>
        </p:spPr>
      </p:pic>
      <p:pic>
        <p:nvPicPr>
          <p:cNvPr id="44" name="Picture 43">
            <a:extLst>
              <a:ext uri="{FF2B5EF4-FFF2-40B4-BE49-F238E27FC236}">
                <a16:creationId xmlns:a16="http://schemas.microsoft.com/office/drawing/2014/main" xmlns="" id="{A16E3AEC-4BC4-4530-AECF-2F84699CCA1F}"/>
              </a:ext>
            </a:extLst>
          </p:cNvPr>
          <p:cNvPicPr>
            <a:picLocks noChangeAspect="1"/>
          </p:cNvPicPr>
          <p:nvPr/>
        </p:nvPicPr>
        <p:blipFill>
          <a:blip r:embed="rId5"/>
          <a:stretch>
            <a:fillRect/>
          </a:stretch>
        </p:blipFill>
        <p:spPr>
          <a:xfrm>
            <a:off x="486340" y="595453"/>
            <a:ext cx="858436" cy="1040605"/>
          </a:xfrm>
          <a:prstGeom prst="rect">
            <a:avLst/>
          </a:prstGeom>
        </p:spPr>
      </p:pic>
      <p:sp>
        <p:nvSpPr>
          <p:cNvPr id="45" name="TextBox 44">
            <a:extLst>
              <a:ext uri="{FF2B5EF4-FFF2-40B4-BE49-F238E27FC236}">
                <a16:creationId xmlns:a16="http://schemas.microsoft.com/office/drawing/2014/main" xmlns="" id="{82B221A3-6113-4863-9BB5-83DBC11A1918}"/>
              </a:ext>
            </a:extLst>
          </p:cNvPr>
          <p:cNvSpPr txBox="1"/>
          <p:nvPr/>
        </p:nvSpPr>
        <p:spPr>
          <a:xfrm>
            <a:off x="1344776" y="595453"/>
            <a:ext cx="1656992" cy="400110"/>
          </a:xfrm>
          <a:prstGeom prst="rect">
            <a:avLst/>
          </a:prstGeom>
          <a:noFill/>
        </p:spPr>
        <p:txBody>
          <a:bodyPr wrap="none" rtlCol="0">
            <a:spAutoFit/>
          </a:bodyPr>
          <a:lstStyle/>
          <a:p>
            <a:r>
              <a:rPr lang="en-US" sz="2000" b="1" dirty="0"/>
              <a:t>Michael Eraut</a:t>
            </a:r>
          </a:p>
        </p:txBody>
      </p:sp>
      <p:sp>
        <p:nvSpPr>
          <p:cNvPr id="49" name="TextBox 48">
            <a:extLst>
              <a:ext uri="{FF2B5EF4-FFF2-40B4-BE49-F238E27FC236}">
                <a16:creationId xmlns:a16="http://schemas.microsoft.com/office/drawing/2014/main" xmlns="" id="{085FC356-E381-4FBB-A4BE-2095A4F61255}"/>
              </a:ext>
            </a:extLst>
          </p:cNvPr>
          <p:cNvSpPr txBox="1"/>
          <p:nvPr/>
        </p:nvSpPr>
        <p:spPr>
          <a:xfrm>
            <a:off x="5856893" y="544494"/>
            <a:ext cx="2114233" cy="400110"/>
          </a:xfrm>
          <a:prstGeom prst="rect">
            <a:avLst/>
          </a:prstGeom>
          <a:noFill/>
        </p:spPr>
        <p:txBody>
          <a:bodyPr wrap="none" rtlCol="0">
            <a:spAutoFit/>
          </a:bodyPr>
          <a:lstStyle/>
          <a:p>
            <a:r>
              <a:rPr lang="en-US" sz="2000" b="1" dirty="0"/>
              <a:t>Barry Zimmerman</a:t>
            </a:r>
          </a:p>
        </p:txBody>
      </p:sp>
      <p:sp>
        <p:nvSpPr>
          <p:cNvPr id="50" name="Rectangle 49">
            <a:extLst>
              <a:ext uri="{FF2B5EF4-FFF2-40B4-BE49-F238E27FC236}">
                <a16:creationId xmlns:a16="http://schemas.microsoft.com/office/drawing/2014/main" xmlns="" id="{0D87DF5A-7204-4C03-9497-DD9629D892FF}"/>
              </a:ext>
            </a:extLst>
          </p:cNvPr>
          <p:cNvSpPr/>
          <p:nvPr/>
        </p:nvSpPr>
        <p:spPr>
          <a:xfrm>
            <a:off x="395536" y="5991771"/>
            <a:ext cx="9396536" cy="646331"/>
          </a:xfrm>
          <a:prstGeom prst="rect">
            <a:avLst/>
          </a:prstGeom>
        </p:spPr>
        <p:txBody>
          <a:bodyPr wrap="square">
            <a:spAutoFit/>
          </a:bodyPr>
          <a:lstStyle/>
          <a:p>
            <a:r>
              <a:rPr lang="en-US" dirty="0">
                <a:latin typeface="Arial Narrow" panose="020B0606020202030204" pitchFamily="34" charset="0"/>
              </a:rPr>
              <a:t>Eraut, M. &amp; Hirsh, W.(2008) </a:t>
            </a:r>
            <a:r>
              <a:rPr lang="en-US" i="1" dirty="0">
                <a:latin typeface="Arial Narrow" panose="020B0606020202030204" pitchFamily="34" charset="0"/>
              </a:rPr>
              <a:t>Significance of Workplace Learning for Individuals, Groups &amp; Organisations</a:t>
            </a:r>
            <a:r>
              <a:rPr lang="en-US" dirty="0">
                <a:latin typeface="Arial Narrow" panose="020B0606020202030204" pitchFamily="34" charset="0"/>
              </a:rPr>
              <a:t> </a:t>
            </a:r>
            <a:r>
              <a:rPr lang="en-US" dirty="0">
                <a:latin typeface="Arial Narrow" panose="020B0606020202030204" pitchFamily="34" charset="0"/>
                <a:ea typeface="Times New Roman" panose="02020603050405020304" pitchFamily="18" charset="0"/>
              </a:rPr>
              <a:t>Zimmerman, B. J. (2000) Self-regulatory cycles of learning. </a:t>
            </a:r>
            <a:endParaRPr lang="en-US" dirty="0">
              <a:latin typeface="Arial Narrow" panose="020B0606020202030204" pitchFamily="34" charset="0"/>
            </a:endParaRPr>
          </a:p>
        </p:txBody>
      </p:sp>
      <p:pic>
        <p:nvPicPr>
          <p:cNvPr id="51" name="Picture 50">
            <a:extLst>
              <a:ext uri="{FF2B5EF4-FFF2-40B4-BE49-F238E27FC236}">
                <a16:creationId xmlns:a16="http://schemas.microsoft.com/office/drawing/2014/main" xmlns="" id="{40BA5E9A-6404-4544-9320-ABF42071E0A9}"/>
              </a:ext>
            </a:extLst>
          </p:cNvPr>
          <p:cNvPicPr>
            <a:picLocks noChangeAspect="1"/>
          </p:cNvPicPr>
          <p:nvPr/>
        </p:nvPicPr>
        <p:blipFill>
          <a:blip r:embed="rId6"/>
          <a:stretch>
            <a:fillRect/>
          </a:stretch>
        </p:blipFill>
        <p:spPr>
          <a:xfrm>
            <a:off x="1619672" y="1201688"/>
            <a:ext cx="7344816" cy="4454624"/>
          </a:xfrm>
          <a:prstGeom prst="rect">
            <a:avLst/>
          </a:prstGeom>
        </p:spPr>
      </p:pic>
      <p:pic>
        <p:nvPicPr>
          <p:cNvPr id="52" name="Picture 51">
            <a:extLst>
              <a:ext uri="{FF2B5EF4-FFF2-40B4-BE49-F238E27FC236}">
                <a16:creationId xmlns:a16="http://schemas.microsoft.com/office/drawing/2014/main" xmlns="" id="{65C5DCF4-9E2A-4328-9644-6AC716EC023A}"/>
              </a:ext>
            </a:extLst>
          </p:cNvPr>
          <p:cNvPicPr>
            <a:picLocks noChangeAspect="1"/>
          </p:cNvPicPr>
          <p:nvPr/>
        </p:nvPicPr>
        <p:blipFill>
          <a:blip r:embed="rId7"/>
          <a:stretch>
            <a:fillRect/>
          </a:stretch>
        </p:blipFill>
        <p:spPr>
          <a:xfrm>
            <a:off x="7880458" y="578345"/>
            <a:ext cx="867871" cy="1089556"/>
          </a:xfrm>
          <a:prstGeom prst="rect">
            <a:avLst/>
          </a:prstGeom>
        </p:spPr>
      </p:pic>
    </p:spTree>
    <p:extLst>
      <p:ext uri="{BB962C8B-B14F-4D97-AF65-F5344CB8AC3E}">
        <p14:creationId xmlns:p14="http://schemas.microsoft.com/office/powerpoint/2010/main" val="25187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NOPREFERENCE" val="False"/>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ln>
          <a:solidFill>
            <a:srgbClr val="040808"/>
          </a:solidFill>
        </a:ln>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6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spAutoFit/>
      </a:bodyPr>
      <a:lstStyle>
        <a:defPPr>
          <a:defRPr dirty="0" smtClean="0"/>
        </a:defPPr>
      </a:lstStyle>
    </a:spDef>
  </a:objectDefaults>
  <a:extraClrSchemeLst/>
</a:theme>
</file>

<file path=ppt/theme/theme5.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ln>
          <a:solidFill>
            <a:srgbClr val="040808"/>
          </a:solidFill>
        </a:ln>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46981</TotalTime>
  <Words>3473</Words>
  <Application>Microsoft Macintosh PowerPoint</Application>
  <PresentationFormat>On-screen Show (4:3)</PresentationFormat>
  <Paragraphs>417</Paragraphs>
  <Slides>26</Slides>
  <Notes>12</Notes>
  <HiddenSlides>0</HiddenSlides>
  <MMClips>0</MMClips>
  <ScaleCrop>false</ScaleCrop>
  <HeadingPairs>
    <vt:vector size="4" baseType="variant">
      <vt:variant>
        <vt:lpstr>Theme</vt:lpstr>
      </vt:variant>
      <vt:variant>
        <vt:i4>5</vt:i4>
      </vt:variant>
      <vt:variant>
        <vt:lpstr>Slide Titles</vt:lpstr>
      </vt:variant>
      <vt:variant>
        <vt:i4>26</vt:i4>
      </vt:variant>
    </vt:vector>
  </HeadingPairs>
  <TitlesOfParts>
    <vt:vector size="31" baseType="lpstr">
      <vt:lpstr>Office Theme</vt:lpstr>
      <vt:lpstr>Default Design</vt:lpstr>
      <vt:lpstr>6_Office Theme</vt:lpstr>
      <vt:lpstr>3_Office Theme</vt:lpstr>
      <vt:lpstr>1_Default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norman jackson</dc:creator>
  <cp:lastModifiedBy>Norman Jackson</cp:lastModifiedBy>
  <cp:revision>533</cp:revision>
  <cp:lastPrinted>2019-10-21T19:36:00Z</cp:lastPrinted>
  <dcterms:created xsi:type="dcterms:W3CDTF">2019-05-31T15:21:54Z</dcterms:created>
  <dcterms:modified xsi:type="dcterms:W3CDTF">2019-10-23T10:10:44Z</dcterms:modified>
</cp:coreProperties>
</file>